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12" r:id="rId2"/>
    <p:sldId id="326" r:id="rId3"/>
    <p:sldId id="310" r:id="rId4"/>
    <p:sldId id="331" r:id="rId5"/>
    <p:sldId id="327" r:id="rId6"/>
    <p:sldId id="328" r:id="rId7"/>
    <p:sldId id="329" r:id="rId8"/>
    <p:sldId id="330" r:id="rId9"/>
    <p:sldId id="305" r:id="rId10"/>
    <p:sldId id="306" r:id="rId11"/>
    <p:sldId id="313" r:id="rId12"/>
    <p:sldId id="314" r:id="rId13"/>
    <p:sldId id="315" r:id="rId14"/>
    <p:sldId id="316" r:id="rId15"/>
    <p:sldId id="317" r:id="rId16"/>
    <p:sldId id="318" r:id="rId17"/>
    <p:sldId id="319" r:id="rId18"/>
    <p:sldId id="320" r:id="rId19"/>
    <p:sldId id="321" r:id="rId20"/>
    <p:sldId id="322" r:id="rId21"/>
    <p:sldId id="332" r:id="rId22"/>
    <p:sldId id="333" r:id="rId23"/>
    <p:sldId id="283" r:id="rId24"/>
    <p:sldId id="286" r:id="rId25"/>
    <p:sldId id="349" r:id="rId26"/>
    <p:sldId id="334" r:id="rId27"/>
    <p:sldId id="345" r:id="rId28"/>
    <p:sldId id="335" r:id="rId29"/>
    <p:sldId id="336" r:id="rId30"/>
    <p:sldId id="337" r:id="rId31"/>
    <p:sldId id="338" r:id="rId32"/>
    <p:sldId id="339" r:id="rId33"/>
    <p:sldId id="340" r:id="rId34"/>
    <p:sldId id="341" r:id="rId35"/>
    <p:sldId id="342" r:id="rId36"/>
    <p:sldId id="343" r:id="rId37"/>
    <p:sldId id="344" r:id="rId38"/>
    <p:sldId id="303" r:id="rId39"/>
    <p:sldId id="304" r:id="rId40"/>
    <p:sldId id="351" r:id="rId41"/>
    <p:sldId id="256" r:id="rId42"/>
    <p:sldId id="268" r:id="rId43"/>
    <p:sldId id="347" r:id="rId44"/>
    <p:sldId id="257" r:id="rId45"/>
    <p:sldId id="269" r:id="rId46"/>
    <p:sldId id="270" r:id="rId47"/>
    <p:sldId id="272" r:id="rId48"/>
    <p:sldId id="271" r:id="rId49"/>
    <p:sldId id="273" r:id="rId50"/>
    <p:sldId id="274" r:id="rId51"/>
    <p:sldId id="275" r:id="rId52"/>
    <p:sldId id="276" r:id="rId53"/>
    <p:sldId id="277" r:id="rId54"/>
    <p:sldId id="279" r:id="rId55"/>
    <p:sldId id="278" r:id="rId56"/>
    <p:sldId id="280" r:id="rId57"/>
    <p:sldId id="281" r:id="rId58"/>
    <p:sldId id="282" r:id="rId59"/>
    <p:sldId id="285" r:id="rId60"/>
    <p:sldId id="288" r:id="rId61"/>
    <p:sldId id="287" r:id="rId62"/>
    <p:sldId id="323" r:id="rId63"/>
    <p:sldId id="324" r:id="rId64"/>
    <p:sldId id="350" r:id="rId65"/>
    <p:sldId id="290" r:id="rId66"/>
    <p:sldId id="291" r:id="rId67"/>
    <p:sldId id="292" r:id="rId68"/>
    <p:sldId id="293" r:id="rId69"/>
    <p:sldId id="294" r:id="rId70"/>
    <p:sldId id="295" r:id="rId71"/>
    <p:sldId id="296" r:id="rId72"/>
    <p:sldId id="297" r:id="rId73"/>
    <p:sldId id="298" r:id="rId74"/>
    <p:sldId id="300" r:id="rId75"/>
    <p:sldId id="301" r:id="rId76"/>
    <p:sldId id="302" r:id="rId77"/>
    <p:sldId id="392" r:id="rId7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FA4C04-304E-065D-E689-79048EFBFFF0}" name="松木 寛" initials="松木" userId="569f89aa791daa4c" providerId="Windows Live"/>
  <p188:author id="{B8594A0C-5B9C-A65E-9B81-F6A0950AD60C}" name="Tarannum Khan" initials="TK" userId="ce2d54ed443c840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0" autoAdjust="0"/>
    <p:restoredTop sz="94307" autoAdjust="0"/>
  </p:normalViewPr>
  <p:slideViewPr>
    <p:cSldViewPr snapToGrid="0">
      <p:cViewPr varScale="1">
        <p:scale>
          <a:sx n="52" d="100"/>
          <a:sy n="52" d="100"/>
        </p:scale>
        <p:origin x="1224" y="44"/>
      </p:cViewPr>
      <p:guideLst/>
    </p:cSldViewPr>
  </p:slideViewPr>
  <p:notesTextViewPr>
    <p:cViewPr>
      <p:scale>
        <a:sx n="1" d="1"/>
        <a:sy n="1" d="1"/>
      </p:scale>
      <p:origin x="0" y="0"/>
    </p:cViewPr>
  </p:notesTextViewPr>
  <p:sorterViewPr>
    <p:cViewPr>
      <p:scale>
        <a:sx n="100" d="100"/>
        <a:sy n="100" d="100"/>
      </p:scale>
      <p:origin x="0" y="-249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4F153-E321-FB50-D39F-0A85EC5E2303}"/>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14BDF372-49E0-D4C2-0CC8-50531D8974B4}"/>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1E11EA82-63B8-4869-8670-2307FD11A552}" type="datetimeFigureOut">
              <a:rPr lang="en-IN" smtClean="0"/>
              <a:t>13-12-2022</a:t>
            </a:fld>
            <a:endParaRPr lang="en-IN"/>
          </a:p>
        </p:txBody>
      </p:sp>
      <p:sp>
        <p:nvSpPr>
          <p:cNvPr id="4" name="Footer Placeholder 3">
            <a:extLst>
              <a:ext uri="{FF2B5EF4-FFF2-40B4-BE49-F238E27FC236}">
                <a16:creationId xmlns:a16="http://schemas.microsoft.com/office/drawing/2014/main" id="{0791FD8A-3104-94CC-ECAB-365517F82600}"/>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7B5B73E7-B640-3A1A-3AA0-605FC55914CF}"/>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350DCEA4-B111-400B-9948-BB4A6514BB9D}" type="slidenum">
              <a:rPr lang="en-IN" smtClean="0"/>
              <a:t>‹#›</a:t>
            </a:fld>
            <a:endParaRPr lang="en-IN"/>
          </a:p>
        </p:txBody>
      </p:sp>
    </p:spTree>
    <p:extLst>
      <p:ext uri="{BB962C8B-B14F-4D97-AF65-F5344CB8AC3E}">
        <p14:creationId xmlns:p14="http://schemas.microsoft.com/office/powerpoint/2010/main" val="2662785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9828DAE-74E9-4312-B69B-037CCDF63E45}" type="datetimeFigureOut">
              <a:rPr lang="en-IN" smtClean="0"/>
              <a:t>13-12-2022</a:t>
            </a:fld>
            <a:endParaRPr lang="en-IN"/>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3FE8B585-01F3-4B4B-B6AE-B2883A7F1C5C}" type="slidenum">
              <a:rPr lang="en-IN" smtClean="0"/>
              <a:t>‹#›</a:t>
            </a:fld>
            <a:endParaRPr lang="en-IN"/>
          </a:p>
        </p:txBody>
      </p:sp>
    </p:spTree>
    <p:extLst>
      <p:ext uri="{BB962C8B-B14F-4D97-AF65-F5344CB8AC3E}">
        <p14:creationId xmlns:p14="http://schemas.microsoft.com/office/powerpoint/2010/main" val="576772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4</a:t>
            </a:fld>
            <a:endParaRPr lang="en-IN"/>
          </a:p>
        </p:txBody>
      </p:sp>
    </p:spTree>
    <p:extLst>
      <p:ext uri="{BB962C8B-B14F-4D97-AF65-F5344CB8AC3E}">
        <p14:creationId xmlns:p14="http://schemas.microsoft.com/office/powerpoint/2010/main" val="30595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36</a:t>
            </a:fld>
            <a:endParaRPr lang="en-IN"/>
          </a:p>
        </p:txBody>
      </p:sp>
    </p:spTree>
    <p:extLst>
      <p:ext uri="{BB962C8B-B14F-4D97-AF65-F5344CB8AC3E}">
        <p14:creationId xmlns:p14="http://schemas.microsoft.com/office/powerpoint/2010/main" val="352676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43</a:t>
            </a:fld>
            <a:endParaRPr lang="en-IN"/>
          </a:p>
        </p:txBody>
      </p:sp>
    </p:spTree>
    <p:extLst>
      <p:ext uri="{BB962C8B-B14F-4D97-AF65-F5344CB8AC3E}">
        <p14:creationId xmlns:p14="http://schemas.microsoft.com/office/powerpoint/2010/main" val="222133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latin typeface="Book Antiqua" panose="02040602050305030304" pitchFamily="18" charset="0"/>
              </a:rPr>
              <a:t>Corporate Guarantees without consideration is common wherein it is issued to lenders e.g., Banks, Financial Institutions </a:t>
            </a:r>
            <a:r>
              <a:rPr lang="en-US" sz="1200" dirty="0" err="1">
                <a:latin typeface="Book Antiqua" panose="02040602050305030304" pitchFamily="18" charset="0"/>
              </a:rPr>
              <a:t>etc</a:t>
            </a:r>
            <a:r>
              <a:rPr lang="en-US" sz="1200" dirty="0">
                <a:latin typeface="Book Antiqua" panose="02040602050305030304" pitchFamily="18" charset="0"/>
              </a:rPr>
              <a:t> as a collateral security for obtaining credit facilities.</a:t>
            </a:r>
          </a:p>
          <a:p>
            <a:pPr>
              <a:lnSpc>
                <a:spcPct val="100000"/>
              </a:lnSpc>
            </a:pPr>
            <a:endParaRPr lang="en-US" sz="1200" dirty="0">
              <a:latin typeface="Book Antiqua" panose="02040602050305030304" pitchFamily="18" charset="0"/>
            </a:endParaRPr>
          </a:p>
          <a:p>
            <a:pPr>
              <a:lnSpc>
                <a:spcPct val="100000"/>
              </a:lnSpc>
            </a:pPr>
            <a:r>
              <a:rPr lang="en-US" sz="1200" dirty="0">
                <a:latin typeface="Book Antiqua" panose="02040602050305030304" pitchFamily="18" charset="0"/>
              </a:rPr>
              <a:t>Corporate Guarantee is considered as unsecured as it is not backed by specific asset. </a:t>
            </a:r>
          </a:p>
        </p:txBody>
      </p:sp>
      <p:sp>
        <p:nvSpPr>
          <p:cNvPr id="4" name="Slide Number Placeholder 3"/>
          <p:cNvSpPr>
            <a:spLocks noGrp="1"/>
          </p:cNvSpPr>
          <p:nvPr>
            <p:ph type="sldNum" sz="quarter" idx="5"/>
          </p:nvPr>
        </p:nvSpPr>
        <p:spPr/>
        <p:txBody>
          <a:bodyPr/>
          <a:lstStyle/>
          <a:p>
            <a:fld id="{3FE8B585-01F3-4B4B-B6AE-B2883A7F1C5C}" type="slidenum">
              <a:rPr lang="en-IN" smtClean="0"/>
              <a:t>44</a:t>
            </a:fld>
            <a:endParaRPr lang="en-IN"/>
          </a:p>
        </p:txBody>
      </p:sp>
    </p:spTree>
    <p:extLst>
      <p:ext uri="{BB962C8B-B14F-4D97-AF65-F5344CB8AC3E}">
        <p14:creationId xmlns:p14="http://schemas.microsoft.com/office/powerpoint/2010/main" val="314409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i="1" u="sng" dirty="0">
                <a:latin typeface="Book Antiqua" panose="02040602050305030304" pitchFamily="18" charset="0"/>
              </a:rPr>
              <a:t>‘Related persons' is defined under Explanation to section 15 of the CGST Act, 2017 as –</a:t>
            </a:r>
            <a:endParaRPr lang="en-US" sz="2600" i="1" dirty="0">
              <a:latin typeface="Book Antiqua" panose="02040602050305030304" pitchFamily="18" charset="0"/>
            </a:endParaRPr>
          </a:p>
          <a:p>
            <a:pPr marL="457200" lvl="1" indent="0">
              <a:buNone/>
            </a:pPr>
            <a:r>
              <a:rPr lang="en-US" sz="2400" i="1" dirty="0">
                <a:latin typeface="Book Antiqua" panose="02040602050305030304" pitchFamily="18" charset="0"/>
              </a:rPr>
              <a:t>….</a:t>
            </a:r>
            <a:endParaRPr lang="en-US" sz="2400" dirty="0">
              <a:latin typeface="Book Antiqua" panose="02040602050305030304" pitchFamily="18" charset="0"/>
            </a:endParaRPr>
          </a:p>
          <a:p>
            <a:pPr marL="457200" lvl="1" indent="0">
              <a:buNone/>
            </a:pPr>
            <a:r>
              <a:rPr lang="en-US" sz="2600" i="1" dirty="0">
                <a:latin typeface="Book Antiqua" panose="02040602050305030304" pitchFamily="18" charset="0"/>
              </a:rPr>
              <a:t>(iv) any person directly or indirectly owns, controls or holds twenty-five per cent. or more of the outstanding voting stock or shares or both of them.</a:t>
            </a:r>
          </a:p>
          <a:p>
            <a:pPr marL="457200" lvl="1" indent="0">
              <a:buNone/>
            </a:pPr>
            <a:r>
              <a:rPr lang="en-US" sz="2600" i="1" dirty="0">
                <a:latin typeface="Book Antiqua" panose="02040602050305030304" pitchFamily="18" charset="0"/>
              </a:rPr>
              <a:t>(v) one of them directly or indirectly controls the other;</a:t>
            </a:r>
          </a:p>
          <a:p>
            <a:pPr marL="457200" lvl="1" indent="0">
              <a:buNone/>
            </a:pPr>
            <a:r>
              <a:rPr lang="en-US" sz="2600" i="1" dirty="0">
                <a:latin typeface="Book Antiqua" panose="02040602050305030304" pitchFamily="18" charset="0"/>
              </a:rPr>
              <a:t>….</a:t>
            </a:r>
          </a:p>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46</a:t>
            </a:fld>
            <a:endParaRPr lang="en-IN"/>
          </a:p>
        </p:txBody>
      </p:sp>
    </p:spTree>
    <p:extLst>
      <p:ext uri="{BB962C8B-B14F-4D97-AF65-F5344CB8AC3E}">
        <p14:creationId xmlns:p14="http://schemas.microsoft.com/office/powerpoint/2010/main" val="415648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 Antiqua" panose="02040602050305030304" pitchFamily="18" charset="0"/>
              </a:rPr>
              <a:t>CBIC in its GST Audit Newsletter seeks to levy GST on issue of Corporate Guarantee though no reasons are mentioned.</a:t>
            </a:r>
          </a:p>
        </p:txBody>
      </p:sp>
      <p:sp>
        <p:nvSpPr>
          <p:cNvPr id="4" name="Slide Number Placeholder 3"/>
          <p:cNvSpPr>
            <a:spLocks noGrp="1"/>
          </p:cNvSpPr>
          <p:nvPr>
            <p:ph type="sldNum" sz="quarter" idx="5"/>
          </p:nvPr>
        </p:nvSpPr>
        <p:spPr/>
        <p:txBody>
          <a:bodyPr/>
          <a:lstStyle/>
          <a:p>
            <a:fld id="{3FE8B585-01F3-4B4B-B6AE-B2883A7F1C5C}" type="slidenum">
              <a:rPr lang="en-IN" smtClean="0"/>
              <a:t>49</a:t>
            </a:fld>
            <a:endParaRPr lang="en-IN"/>
          </a:p>
        </p:txBody>
      </p:sp>
    </p:spTree>
    <p:extLst>
      <p:ext uri="{BB962C8B-B14F-4D97-AF65-F5344CB8AC3E}">
        <p14:creationId xmlns:p14="http://schemas.microsoft.com/office/powerpoint/2010/main" val="267229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50</a:t>
            </a:fld>
            <a:endParaRPr lang="en-IN"/>
          </a:p>
        </p:txBody>
      </p:sp>
    </p:spTree>
    <p:extLst>
      <p:ext uri="{BB962C8B-B14F-4D97-AF65-F5344CB8AC3E}">
        <p14:creationId xmlns:p14="http://schemas.microsoft.com/office/powerpoint/2010/main" val="30462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Book Antiqua" panose="02040602050305030304" pitchFamily="18" charset="0"/>
              </a:rPr>
              <a:t>Corporate Guarantee is not specifically defined under GST law as “Supply”.</a:t>
            </a:r>
          </a:p>
          <a:p>
            <a:r>
              <a:rPr lang="en-US" sz="1200" dirty="0">
                <a:latin typeface="Book Antiqua" panose="02040602050305030304" pitchFamily="18" charset="0"/>
              </a:rPr>
              <a:t>It can be debated that no tax is leviable under GST for providing Corporate Guarantee though GST department may seek to levy GST on it.</a:t>
            </a:r>
          </a:p>
          <a:p>
            <a:r>
              <a:rPr lang="en-US" sz="1200" dirty="0">
                <a:latin typeface="Book Antiqua" panose="02040602050305030304" pitchFamily="18" charset="0"/>
              </a:rPr>
              <a:t>Although CBIC in its GST Audit Newsletter seeks to levy GST on issue of Corporate Guarantee though no reasons are mentioned therein. Also, GST Audit Newsletter is not part of the law and it is not mandatory for the taxpayers to follow any observation made therein.</a:t>
            </a:r>
          </a:p>
          <a:p>
            <a:r>
              <a:rPr lang="en-US" sz="1200" dirty="0">
                <a:latin typeface="Book Antiqua" panose="02040602050305030304" pitchFamily="18" charset="0"/>
              </a:rPr>
              <a:t>In the absence of any judgement of Authority for Advance Ruling, High Court, and Supreme Court, taxability of Corporate Guarantee is litigative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ook Antiqua" panose="02040602050305030304" pitchFamily="18" charset="0"/>
              </a:rPr>
              <a:t>Where no fee charged </a:t>
            </a:r>
            <a:r>
              <a:rPr lang="en-US" sz="1200" dirty="0">
                <a:solidFill>
                  <a:srgbClr val="000000"/>
                </a:solidFill>
                <a:latin typeface="Book Antiqua" panose="02040602050305030304" pitchFamily="18" charset="0"/>
              </a:rPr>
              <a:t>– GST department may invoke provisions of section 7(1)(c) read with Schedule I of CGST, where transactions of supply of goods/services with related parties are subject to GST even if they are entered into without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Book Antiqua" panose="02040602050305030304" pitchFamily="18" charset="0"/>
            </a:endParaRPr>
          </a:p>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51</a:t>
            </a:fld>
            <a:endParaRPr lang="en-IN"/>
          </a:p>
        </p:txBody>
      </p:sp>
    </p:spTree>
    <p:extLst>
      <p:ext uri="{BB962C8B-B14F-4D97-AF65-F5344CB8AC3E}">
        <p14:creationId xmlns:p14="http://schemas.microsoft.com/office/powerpoint/2010/main" val="429154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 Antiqua" panose="02040602050305030304" pitchFamily="18" charset="0"/>
              </a:rPr>
              <a:t>Valuation of “Supply” in the absence of consideration will be difficult to establish.</a:t>
            </a:r>
          </a:p>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52</a:t>
            </a:fld>
            <a:endParaRPr lang="en-IN"/>
          </a:p>
        </p:txBody>
      </p:sp>
    </p:spTree>
    <p:extLst>
      <p:ext uri="{BB962C8B-B14F-4D97-AF65-F5344CB8AC3E}">
        <p14:creationId xmlns:p14="http://schemas.microsoft.com/office/powerpoint/2010/main" val="101205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5A0B57-5600-4874-838A-BF8EEBB5DBB1}" type="slidenum">
              <a:rPr lang="en-IN" smtClean="0"/>
              <a:t>7</a:t>
            </a:fld>
            <a:endParaRPr lang="en-IN"/>
          </a:p>
        </p:txBody>
      </p:sp>
    </p:spTree>
    <p:extLst>
      <p:ext uri="{BB962C8B-B14F-4D97-AF65-F5344CB8AC3E}">
        <p14:creationId xmlns:p14="http://schemas.microsoft.com/office/powerpoint/2010/main" val="219227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9</a:t>
            </a:fld>
            <a:endParaRPr lang="en-IN"/>
          </a:p>
        </p:txBody>
      </p:sp>
    </p:spTree>
    <p:extLst>
      <p:ext uri="{BB962C8B-B14F-4D97-AF65-F5344CB8AC3E}">
        <p14:creationId xmlns:p14="http://schemas.microsoft.com/office/powerpoint/2010/main" val="211495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 Antiqua" panose="02040602050305030304" pitchFamily="18" charset="0"/>
              </a:rPr>
              <a:t>CBIC in its GST Audit Newsletter seeks to levy GST on issue of Corporate Guarantee though no reasons are mentioned.</a:t>
            </a:r>
          </a:p>
        </p:txBody>
      </p:sp>
      <p:sp>
        <p:nvSpPr>
          <p:cNvPr id="4" name="Slide Number Placeholder 3"/>
          <p:cNvSpPr>
            <a:spLocks noGrp="1"/>
          </p:cNvSpPr>
          <p:nvPr>
            <p:ph type="sldNum" sz="quarter" idx="5"/>
          </p:nvPr>
        </p:nvSpPr>
        <p:spPr/>
        <p:txBody>
          <a:bodyPr/>
          <a:lstStyle/>
          <a:p>
            <a:fld id="{3FE8B585-01F3-4B4B-B6AE-B2883A7F1C5C}" type="slidenum">
              <a:rPr lang="en-IN" smtClean="0"/>
              <a:t>10</a:t>
            </a:fld>
            <a:endParaRPr lang="en-IN"/>
          </a:p>
        </p:txBody>
      </p:sp>
    </p:spTree>
    <p:extLst>
      <p:ext uri="{BB962C8B-B14F-4D97-AF65-F5344CB8AC3E}">
        <p14:creationId xmlns:p14="http://schemas.microsoft.com/office/powerpoint/2010/main" val="200494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11</a:t>
            </a:fld>
            <a:endParaRPr lang="en-IN"/>
          </a:p>
        </p:txBody>
      </p:sp>
    </p:spTree>
    <p:extLst>
      <p:ext uri="{BB962C8B-B14F-4D97-AF65-F5344CB8AC3E}">
        <p14:creationId xmlns:p14="http://schemas.microsoft.com/office/powerpoint/2010/main" val="201362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Book Antiqua" panose="02040602050305030304" pitchFamily="18" charset="0"/>
              </a:rPr>
              <a:t>Corporate Guarantee is not specifically defined under GST law as “Supply”.</a:t>
            </a:r>
          </a:p>
          <a:p>
            <a:r>
              <a:rPr lang="en-US" sz="1200" dirty="0">
                <a:latin typeface="Book Antiqua" panose="02040602050305030304" pitchFamily="18" charset="0"/>
              </a:rPr>
              <a:t>It can be debated that no tax is leviable under GST for providing Corporate Guarantee though GST department may seek to levy GST on it.</a:t>
            </a:r>
          </a:p>
          <a:p>
            <a:r>
              <a:rPr lang="en-US" sz="1200" dirty="0">
                <a:latin typeface="Book Antiqua" panose="02040602050305030304" pitchFamily="18" charset="0"/>
              </a:rPr>
              <a:t>Although CBIC in its GST Audit Newsletter seeks to levy GST on issue of Corporate Guarantee though no reasons are mentioned therein. Also, GST Audit Newsletter is not part of the law and it is not mandatory for the taxpayers to follow any observation made therein.</a:t>
            </a:r>
          </a:p>
          <a:p>
            <a:r>
              <a:rPr lang="en-US" sz="1200" dirty="0">
                <a:latin typeface="Book Antiqua" panose="02040602050305030304" pitchFamily="18" charset="0"/>
              </a:rPr>
              <a:t>In the absence of any judgement of Authority for Advance Ruling, High Court, and Supreme Court, taxability of Corporate Guarantee is litigative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Book Antiqua" panose="02040602050305030304" pitchFamily="18" charset="0"/>
              </a:rPr>
              <a:t>Where no fee charged </a:t>
            </a:r>
            <a:r>
              <a:rPr lang="en-US" sz="1200" dirty="0">
                <a:solidFill>
                  <a:srgbClr val="000000"/>
                </a:solidFill>
                <a:latin typeface="Book Antiqua" panose="02040602050305030304" pitchFamily="18" charset="0"/>
              </a:rPr>
              <a:t>– Revenue authorities may invoke provisions of section 7(1)(c) read with Schedule I of CGST, where transactions of supply of goods/services with related parties are subject to GST even if they are entered into without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Book Antiqua" panose="02040602050305030304" pitchFamily="18" charset="0"/>
            </a:endParaRPr>
          </a:p>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12</a:t>
            </a:fld>
            <a:endParaRPr lang="en-IN"/>
          </a:p>
        </p:txBody>
      </p:sp>
    </p:spTree>
    <p:extLst>
      <p:ext uri="{BB962C8B-B14F-4D97-AF65-F5344CB8AC3E}">
        <p14:creationId xmlns:p14="http://schemas.microsoft.com/office/powerpoint/2010/main" val="388803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 Antiqua" panose="02040602050305030304" pitchFamily="18" charset="0"/>
              </a:rPr>
              <a:t>Valuation of “Supply” in the absence of consideration will be difficult to establish.</a:t>
            </a:r>
          </a:p>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13</a:t>
            </a:fld>
            <a:endParaRPr lang="en-IN"/>
          </a:p>
        </p:txBody>
      </p:sp>
    </p:spTree>
    <p:extLst>
      <p:ext uri="{BB962C8B-B14F-4D97-AF65-F5344CB8AC3E}">
        <p14:creationId xmlns:p14="http://schemas.microsoft.com/office/powerpoint/2010/main" val="393128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23</a:t>
            </a:fld>
            <a:endParaRPr lang="en-IN"/>
          </a:p>
        </p:txBody>
      </p:sp>
    </p:spTree>
    <p:extLst>
      <p:ext uri="{BB962C8B-B14F-4D97-AF65-F5344CB8AC3E}">
        <p14:creationId xmlns:p14="http://schemas.microsoft.com/office/powerpoint/2010/main" val="97195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FE8B585-01F3-4B4B-B6AE-B2883A7F1C5C}" type="slidenum">
              <a:rPr lang="en-IN" smtClean="0"/>
              <a:t>32</a:t>
            </a:fld>
            <a:endParaRPr lang="en-IN"/>
          </a:p>
        </p:txBody>
      </p:sp>
    </p:spTree>
    <p:extLst>
      <p:ext uri="{BB962C8B-B14F-4D97-AF65-F5344CB8AC3E}">
        <p14:creationId xmlns:p14="http://schemas.microsoft.com/office/powerpoint/2010/main" val="56925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417B4-21CF-4F2B-BA6A-5FF5C9BDE3A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278836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17B4-21CF-4F2B-BA6A-5FF5C9BDE3A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224117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17B4-21CF-4F2B-BA6A-5FF5C9BDE3A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3952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417B4-21CF-4F2B-BA6A-5FF5C9BDE3A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356521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417B4-21CF-4F2B-BA6A-5FF5C9BDE3AE}"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91667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417B4-21CF-4F2B-BA6A-5FF5C9BDE3A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98461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417B4-21CF-4F2B-BA6A-5FF5C9BDE3AE}"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74862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417B4-21CF-4F2B-BA6A-5FF5C9BDE3AE}"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37506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17B4-21CF-4F2B-BA6A-5FF5C9BDE3AE}"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219373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17B4-21CF-4F2B-BA6A-5FF5C9BDE3A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220154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6417B4-21CF-4F2B-BA6A-5FF5C9BDE3AE}"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554C-D976-4032-B0B6-92E6193321B5}" type="slidenum">
              <a:rPr lang="en-US" smtClean="0"/>
              <a:t>‹#›</a:t>
            </a:fld>
            <a:endParaRPr lang="en-US"/>
          </a:p>
        </p:txBody>
      </p:sp>
    </p:spTree>
    <p:extLst>
      <p:ext uri="{BB962C8B-B14F-4D97-AF65-F5344CB8AC3E}">
        <p14:creationId xmlns:p14="http://schemas.microsoft.com/office/powerpoint/2010/main" val="238008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17B4-21CF-4F2B-BA6A-5FF5C9BDE3AE}" type="datetimeFigureOut">
              <a:rPr lang="en-US" smtClean="0"/>
              <a:t>12/13/2022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8554C-D976-4032-B0B6-92E6193321B5}" type="slidenum">
              <a:rPr lang="en-US" smtClean="0"/>
              <a:t>‹#›</a:t>
            </a:fld>
            <a:endParaRPr lang="en-US"/>
          </a:p>
        </p:txBody>
      </p:sp>
    </p:spTree>
    <p:extLst>
      <p:ext uri="{BB962C8B-B14F-4D97-AF65-F5344CB8AC3E}">
        <p14:creationId xmlns:p14="http://schemas.microsoft.com/office/powerpoint/2010/main" val="517548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w angle view of modern skyscrapers rising straight up against a dramatic sky">
            <a:extLst>
              <a:ext uri="{FF2B5EF4-FFF2-40B4-BE49-F238E27FC236}">
                <a16:creationId xmlns:a16="http://schemas.microsoft.com/office/drawing/2014/main" id="{5F96E657-8685-8099-091F-F2C53C4B256B}"/>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3A58E4B-E1A3-BB35-F9CE-87BB008ECB14}"/>
              </a:ext>
            </a:extLst>
          </p:cNvPr>
          <p:cNvSpPr/>
          <p:nvPr/>
        </p:nvSpPr>
        <p:spPr>
          <a:xfrm>
            <a:off x="1186542" y="0"/>
            <a:ext cx="5715001"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sz="2400" b="1" dirty="0">
                <a:solidFill>
                  <a:schemeClr val="bg1"/>
                </a:solidFill>
                <a:latin typeface="Book Antiqua" panose="02040602050305030304" pitchFamily="18" charset="0"/>
              </a:rPr>
              <a:t>インド日本商工会</a:t>
            </a:r>
            <a:r>
              <a:rPr lang="en-US" sz="2400" b="1" dirty="0">
                <a:solidFill>
                  <a:schemeClr val="bg1"/>
                </a:solidFill>
                <a:latin typeface="Book Antiqua" panose="02040602050305030304" pitchFamily="18" charset="0"/>
              </a:rPr>
              <a:t> (JCCII)</a:t>
            </a:r>
          </a:p>
          <a:p>
            <a:pPr marL="87313"/>
            <a:endParaRPr lang="en-US" sz="2400" b="1" dirty="0">
              <a:solidFill>
                <a:schemeClr val="bg1"/>
              </a:solidFill>
              <a:latin typeface="Book Antiqua" panose="02040602050305030304" pitchFamily="18" charset="0"/>
            </a:endParaRPr>
          </a:p>
          <a:p>
            <a:pPr marL="87313"/>
            <a:r>
              <a:rPr lang="ja-JP" altLang="en-US" sz="2400" dirty="0">
                <a:solidFill>
                  <a:schemeClr val="bg1"/>
                </a:solidFill>
                <a:latin typeface="Book Antiqua" panose="02040602050305030304" pitchFamily="18" charset="0"/>
              </a:rPr>
              <a:t>債務保証及び仲裁手続きによる補償金</a:t>
            </a:r>
            <a:endParaRPr lang="en-US" altLang="ja-JP" sz="2400" dirty="0">
              <a:solidFill>
                <a:schemeClr val="bg1"/>
              </a:solidFill>
              <a:latin typeface="Book Antiqua" panose="02040602050305030304" pitchFamily="18" charset="0"/>
            </a:endParaRPr>
          </a:p>
          <a:p>
            <a:pPr marL="87313"/>
            <a:r>
              <a:rPr lang="ja-JP" altLang="en-US" sz="2400" dirty="0">
                <a:solidFill>
                  <a:schemeClr val="bg1"/>
                </a:solidFill>
                <a:latin typeface="Book Antiqua" panose="02040602050305030304" pitchFamily="18" charset="0"/>
              </a:rPr>
              <a:t>に係る税務上の取り扱い</a:t>
            </a:r>
            <a:endParaRPr lang="en-US" sz="2400" dirty="0">
              <a:solidFill>
                <a:schemeClr val="bg1"/>
              </a:solidFill>
              <a:latin typeface="Book Antiqua" panose="02040602050305030304" pitchFamily="18" charset="0"/>
            </a:endParaRPr>
          </a:p>
          <a:p>
            <a:pPr marL="87313"/>
            <a:endParaRPr lang="en-US" sz="2400" b="1" dirty="0">
              <a:solidFill>
                <a:schemeClr val="bg1"/>
              </a:solidFill>
              <a:latin typeface="Book Antiqua" panose="02040602050305030304" pitchFamily="18" charset="0"/>
            </a:endParaRPr>
          </a:p>
          <a:p>
            <a:pPr marL="87313"/>
            <a:r>
              <a:rPr lang="en-US" dirty="0">
                <a:solidFill>
                  <a:schemeClr val="bg1"/>
                </a:solidFill>
                <a:latin typeface="Book Antiqua" panose="02040602050305030304" pitchFamily="18" charset="0"/>
              </a:rPr>
              <a:t>2022</a:t>
            </a:r>
            <a:r>
              <a:rPr lang="ja-JP" altLang="en-US" dirty="0">
                <a:solidFill>
                  <a:schemeClr val="bg1"/>
                </a:solidFill>
                <a:latin typeface="Book Antiqua" panose="02040602050305030304" pitchFamily="18" charset="0"/>
              </a:rPr>
              <a:t>年１２月１４日</a:t>
            </a:r>
            <a:endParaRPr lang="en-IN" dirty="0"/>
          </a:p>
        </p:txBody>
      </p:sp>
      <p:sp>
        <p:nvSpPr>
          <p:cNvPr id="2" name="Rectangle 1">
            <a:extLst>
              <a:ext uri="{FF2B5EF4-FFF2-40B4-BE49-F238E27FC236}">
                <a16:creationId xmlns:a16="http://schemas.microsoft.com/office/drawing/2014/main" id="{7BC9CA87-1648-B45A-8BB5-4901CCDEBFAA}"/>
              </a:ext>
            </a:extLst>
          </p:cNvPr>
          <p:cNvSpPr/>
          <p:nvPr/>
        </p:nvSpPr>
        <p:spPr>
          <a:xfrm>
            <a:off x="0" y="4678326"/>
            <a:ext cx="12192000" cy="1105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795A1A77-8B37-8B49-382F-59008DC531E1}"/>
              </a:ext>
            </a:extLst>
          </p:cNvPr>
          <p:cNvSpPr txBox="1"/>
          <p:nvPr/>
        </p:nvSpPr>
        <p:spPr>
          <a:xfrm>
            <a:off x="4280322" y="5000386"/>
            <a:ext cx="4423145" cy="461665"/>
          </a:xfrm>
          <a:prstGeom prst="rect">
            <a:avLst/>
          </a:prstGeom>
          <a:noFill/>
        </p:spPr>
        <p:txBody>
          <a:bodyPr wrap="square" rtlCol="0">
            <a:spAutoFit/>
          </a:bodyPr>
          <a:lstStyle/>
          <a:p>
            <a:pPr algn="l"/>
            <a:r>
              <a:rPr lang="en-IN" sz="2400" dirty="0">
                <a:solidFill>
                  <a:sysClr val="windowText" lastClr="000000"/>
                </a:solidFill>
                <a:latin typeface="Arial Black" panose="020B0A04020102020204" pitchFamily="34" charset="0"/>
              </a:rPr>
              <a:t>    Lalit Vanjani &amp; Co.</a:t>
            </a:r>
          </a:p>
        </p:txBody>
      </p:sp>
      <p:pic>
        <p:nvPicPr>
          <p:cNvPr id="4" name="Picture 3">
            <a:extLst>
              <a:ext uri="{FF2B5EF4-FFF2-40B4-BE49-F238E27FC236}">
                <a16:creationId xmlns:a16="http://schemas.microsoft.com/office/drawing/2014/main" id="{DBEA2780-AFEE-B85C-DF1A-6953E9151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559" y="4686089"/>
            <a:ext cx="2011998" cy="967148"/>
          </a:xfrm>
          <a:prstGeom prst="rect">
            <a:avLst/>
          </a:prstGeom>
        </p:spPr>
      </p:pic>
      <p:graphicFrame>
        <p:nvGraphicFramePr>
          <p:cNvPr id="5" name="Object 4">
            <a:extLst>
              <a:ext uri="{FF2B5EF4-FFF2-40B4-BE49-F238E27FC236}">
                <a16:creationId xmlns:a16="http://schemas.microsoft.com/office/drawing/2014/main" id="{6ACF1FD2-E1D8-5BBF-6B7B-1446FE170E9A}"/>
              </a:ext>
            </a:extLst>
          </p:cNvPr>
          <p:cNvGraphicFramePr>
            <a:graphicFrameLocks noChangeAspect="1"/>
          </p:cNvGraphicFramePr>
          <p:nvPr>
            <p:extLst>
              <p:ext uri="{D42A27DB-BD31-4B8C-83A1-F6EECF244321}">
                <p14:modId xmlns:p14="http://schemas.microsoft.com/office/powerpoint/2010/main" val="122126190"/>
              </p:ext>
            </p:extLst>
          </p:nvPr>
        </p:nvGraphicFramePr>
        <p:xfrm>
          <a:off x="296568" y="4777800"/>
          <a:ext cx="2831526" cy="783726"/>
        </p:xfrm>
        <a:graphic>
          <a:graphicData uri="http://schemas.openxmlformats.org/presentationml/2006/ole">
            <mc:AlternateContent xmlns:mc="http://schemas.openxmlformats.org/markup-compatibility/2006">
              <mc:Choice xmlns:v="urn:schemas-microsoft-com:vml" Requires="v">
                <p:oleObj name="Bitmap Image" r:id="rId4" imgW="6515435" imgH="3575234" progId="Paint.Picture">
                  <p:embed/>
                </p:oleObj>
              </mc:Choice>
              <mc:Fallback>
                <p:oleObj name="Bitmap Image" r:id="rId4" imgW="6515435" imgH="3575234" progId="Paint.Picture">
                  <p:embed/>
                  <p:pic>
                    <p:nvPicPr>
                      <p:cNvPr id="6" name="Object 5">
                        <a:extLst>
                          <a:ext uri="{FF2B5EF4-FFF2-40B4-BE49-F238E27FC236}">
                            <a16:creationId xmlns:a16="http://schemas.microsoft.com/office/drawing/2014/main" id="{6E2EDE69-D785-0251-FAB2-C6A59B30D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68" y="4777800"/>
                        <a:ext cx="2831526" cy="783726"/>
                      </a:xfrm>
                      <a:prstGeom prst="rect">
                        <a:avLst/>
                      </a:prstGeom>
                      <a:noFill/>
                    </p:spPr>
                  </p:pic>
                </p:oleObj>
              </mc:Fallback>
            </mc:AlternateContent>
          </a:graphicData>
        </a:graphic>
      </p:graphicFrame>
    </p:spTree>
    <p:extLst>
      <p:ext uri="{BB962C8B-B14F-4D97-AF65-F5344CB8AC3E}">
        <p14:creationId xmlns:p14="http://schemas.microsoft.com/office/powerpoint/2010/main" val="20014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r>
              <a:rPr lang="en-US" altLang="ja-JP" sz="3600" b="1" dirty="0">
                <a:latin typeface="Book Antiqua" panose="02040602050305030304" pitchFamily="18" charset="0"/>
              </a:rPr>
              <a:t>4/7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587829" y="1203907"/>
            <a:ext cx="11166849" cy="4705188"/>
          </a:xfrm>
        </p:spPr>
        <p:txBody>
          <a:bodyPr>
            <a:noAutofit/>
          </a:bodyPr>
          <a:lstStyle/>
          <a:p>
            <a:pPr marL="271463" indent="-271463">
              <a:lnSpc>
                <a:spcPct val="120000"/>
              </a:lnSpc>
              <a:spcBef>
                <a:spcPts val="0"/>
              </a:spcBef>
            </a:pPr>
            <a:r>
              <a:rPr lang="ja-JP" altLang="en-US" sz="1700" dirty="0">
                <a:solidFill>
                  <a:srgbClr val="000000"/>
                </a:solidFill>
                <a:latin typeface="Book Antiqua" panose="02040602050305030304" pitchFamily="18" charset="0"/>
              </a:rPr>
              <a:t>中央間接税・税関局</a:t>
            </a:r>
            <a:r>
              <a:rPr lang="en-US" altLang="ja-JP" sz="1700" dirty="0">
                <a:solidFill>
                  <a:srgbClr val="000000"/>
                </a:solidFill>
                <a:latin typeface="Book Antiqua" panose="02040602050305030304" pitchFamily="18" charset="0"/>
              </a:rPr>
              <a:t>(</a:t>
            </a:r>
            <a:r>
              <a:rPr lang="en-US" sz="1700" dirty="0">
                <a:solidFill>
                  <a:srgbClr val="000000"/>
                </a:solidFill>
                <a:latin typeface="Book Antiqua" panose="02040602050305030304" pitchFamily="18" charset="0"/>
              </a:rPr>
              <a:t>Central Board of Indirect Taxes and Customs </a:t>
            </a: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CBIC</a:t>
            </a: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は、納税者の​​円滑化のために、</a:t>
            </a:r>
            <a:r>
              <a:rPr lang="en-US" altLang="ja-JP" sz="1700" dirty="0">
                <a:solidFill>
                  <a:srgbClr val="000000"/>
                </a:solidFill>
                <a:latin typeface="Book Antiqua" panose="02040602050305030304" pitchFamily="18" charset="0"/>
              </a:rPr>
              <a:t>2021 </a:t>
            </a:r>
            <a:r>
              <a:rPr lang="ja-JP" altLang="en-US" sz="1700" dirty="0">
                <a:solidFill>
                  <a:srgbClr val="000000"/>
                </a:solidFill>
                <a:latin typeface="Book Antiqua" panose="02040602050305030304" pitchFamily="18" charset="0"/>
              </a:rPr>
              <a:t>年 </a:t>
            </a:r>
            <a:r>
              <a:rPr lang="en-US" altLang="ja-JP" sz="1700" dirty="0">
                <a:solidFill>
                  <a:srgbClr val="000000"/>
                </a:solidFill>
                <a:latin typeface="Book Antiqua" panose="02040602050305030304" pitchFamily="18" charset="0"/>
              </a:rPr>
              <a:t>4 </a:t>
            </a:r>
            <a:r>
              <a:rPr lang="ja-JP" altLang="en-US" sz="1700" dirty="0">
                <a:solidFill>
                  <a:srgbClr val="000000"/>
                </a:solidFill>
                <a:latin typeface="Book Antiqua" panose="02040602050305030304" pitchFamily="18" charset="0"/>
              </a:rPr>
              <a:t>月から </a:t>
            </a:r>
            <a:r>
              <a:rPr lang="en-US" altLang="ja-JP" sz="1700" dirty="0">
                <a:solidFill>
                  <a:srgbClr val="000000"/>
                </a:solidFill>
                <a:latin typeface="Book Antiqua" panose="02040602050305030304" pitchFamily="18" charset="0"/>
              </a:rPr>
              <a:t>2022 </a:t>
            </a:r>
            <a:r>
              <a:rPr lang="ja-JP" altLang="en-US" sz="1700" dirty="0">
                <a:solidFill>
                  <a:srgbClr val="000000"/>
                </a:solidFill>
                <a:latin typeface="Book Antiqua" panose="02040602050305030304" pitchFamily="18" charset="0"/>
              </a:rPr>
              <a:t>年 </a:t>
            </a:r>
            <a:r>
              <a:rPr lang="en-US" altLang="ja-JP" sz="1700" dirty="0">
                <a:solidFill>
                  <a:srgbClr val="000000"/>
                </a:solidFill>
                <a:latin typeface="Book Antiqua" panose="02040602050305030304" pitchFamily="18" charset="0"/>
              </a:rPr>
              <a:t>3 </a:t>
            </a:r>
            <a:r>
              <a:rPr lang="ja-JP" altLang="en-US" sz="1700" dirty="0">
                <a:solidFill>
                  <a:srgbClr val="000000"/>
                </a:solidFill>
                <a:latin typeface="Book Antiqua" panose="02040602050305030304" pitchFamily="18" charset="0"/>
              </a:rPr>
              <a:t>月における監査中に提起された全インドを対象とした問題に関する</a:t>
            </a:r>
            <a:r>
              <a:rPr lang="en-US" altLang="ja-JP" sz="1700" dirty="0">
                <a:solidFill>
                  <a:srgbClr val="000000"/>
                </a:solidFill>
                <a:latin typeface="Book Antiqua" panose="02040602050305030304" pitchFamily="18" charset="0"/>
              </a:rPr>
              <a:t>GST </a:t>
            </a:r>
            <a:r>
              <a:rPr lang="ja-JP" altLang="en-US" sz="1700" dirty="0">
                <a:solidFill>
                  <a:srgbClr val="000000"/>
                </a:solidFill>
                <a:latin typeface="Book Antiqua" panose="02040602050305030304" pitchFamily="18" charset="0"/>
              </a:rPr>
              <a:t>監査ニュースレターを発行した。</a:t>
            </a:r>
          </a:p>
          <a:p>
            <a:pPr marL="271463" indent="-271463">
              <a:lnSpc>
                <a:spcPct val="120000"/>
              </a:lnSpc>
              <a:spcBef>
                <a:spcPts val="0"/>
              </a:spcBef>
            </a:pPr>
            <a:endParaRPr lang="en-US" sz="1700" dirty="0">
              <a:solidFill>
                <a:srgbClr val="000000"/>
              </a:solidFill>
              <a:latin typeface="Book Antiqua" panose="02040602050305030304" pitchFamily="18" charset="0"/>
            </a:endParaRPr>
          </a:p>
          <a:p>
            <a:pPr marL="271463" indent="-271463">
              <a:lnSpc>
                <a:spcPct val="120000"/>
              </a:lnSpc>
              <a:spcBef>
                <a:spcPts val="0"/>
              </a:spcBef>
            </a:pPr>
            <a:r>
              <a:rPr lang="ja-JP" altLang="en-US" sz="1700" dirty="0">
                <a:solidFill>
                  <a:srgbClr val="000000"/>
                </a:solidFill>
                <a:latin typeface="Book Antiqua" panose="02040602050305030304" pitchFamily="18" charset="0"/>
              </a:rPr>
              <a:t>「質問 </a:t>
            </a:r>
            <a:r>
              <a:rPr lang="en-US" altLang="ja-JP" sz="1700" dirty="0">
                <a:solidFill>
                  <a:srgbClr val="000000"/>
                </a:solidFill>
                <a:latin typeface="Book Antiqua" panose="02040602050305030304" pitchFamily="18" charset="0"/>
              </a:rPr>
              <a:t>2 - </a:t>
            </a:r>
            <a:r>
              <a:rPr lang="ja-JP" altLang="en-US" sz="1700" dirty="0">
                <a:solidFill>
                  <a:srgbClr val="000000"/>
                </a:solidFill>
                <a:latin typeface="Book Antiqua" panose="02040602050305030304" pitchFamily="18" charset="0"/>
              </a:rPr>
              <a:t>関連者に対して提供された債務保証に対する </a:t>
            </a:r>
            <a:r>
              <a:rPr lang="en-US" altLang="ja-JP" sz="1700" dirty="0">
                <a:solidFill>
                  <a:srgbClr val="000000"/>
                </a:solidFill>
                <a:latin typeface="Book Antiqua" panose="02040602050305030304" pitchFamily="18" charset="0"/>
              </a:rPr>
              <a:t>GST</a:t>
            </a:r>
            <a:r>
              <a:rPr lang="ja-JP" altLang="en-US" sz="1700" dirty="0">
                <a:solidFill>
                  <a:srgbClr val="000000"/>
                </a:solidFill>
                <a:latin typeface="Book Antiqua" panose="02040602050305030304" pitchFamily="18" charset="0"/>
              </a:rPr>
              <a:t>の未納</a:t>
            </a:r>
            <a:endParaRPr lang="en-US" sz="1700" b="1" i="1" dirty="0">
              <a:solidFill>
                <a:srgbClr val="000000"/>
              </a:solidFill>
              <a:latin typeface="Book Antiqua" panose="02040602050305030304" pitchFamily="18" charset="0"/>
            </a:endParaRPr>
          </a:p>
          <a:p>
            <a:pPr marL="533400" indent="0">
              <a:lnSpc>
                <a:spcPct val="120000"/>
              </a:lnSpc>
              <a:spcBef>
                <a:spcPts val="0"/>
              </a:spcBef>
              <a:buNone/>
            </a:pPr>
            <a:endParaRPr lang="en-US" sz="1700" i="1" dirty="0">
              <a:solidFill>
                <a:srgbClr val="000000"/>
              </a:solidFill>
              <a:latin typeface="Book Antiqua" panose="02040602050305030304" pitchFamily="18" charset="0"/>
            </a:endParaRPr>
          </a:p>
          <a:p>
            <a:pPr marL="457200" lvl="1" indent="0">
              <a:lnSpc>
                <a:spcPct val="120000"/>
              </a:lnSpc>
              <a:spcBef>
                <a:spcPts val="0"/>
              </a:spcBef>
              <a:buNone/>
            </a:pPr>
            <a:r>
              <a:rPr lang="ja-JP" altLang="en-US" sz="1700" dirty="0">
                <a:solidFill>
                  <a:srgbClr val="000000"/>
                </a:solidFill>
                <a:latin typeface="Book Antiqua" panose="02040602050305030304" pitchFamily="18" charset="0"/>
              </a:rPr>
              <a:t>納税者の留意点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債務保証は、法人または個人と債務者との間に締結された契約である。この契約により、保証人は債務者の義務について、債務の返済など、責任を負うことに同意している。法人がその子会社が受け取る銀行融資の返済を保証する場合、子会社が融資に関する債務不履行に陥った場合、同意した保証人がその返済を行うことを保証する。</a:t>
            </a:r>
            <a:endParaRPr lang="en-US" sz="1700" i="1" dirty="0">
              <a:solidFill>
                <a:srgbClr val="000000"/>
              </a:solidFill>
              <a:latin typeface="Book Antiqua" panose="02040602050305030304" pitchFamily="18" charset="0"/>
            </a:endParaRPr>
          </a:p>
          <a:p>
            <a:pPr marL="533400" indent="0">
              <a:lnSpc>
                <a:spcPct val="120000"/>
              </a:lnSpc>
              <a:buNone/>
            </a:pP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CGST</a:t>
            </a:r>
            <a:r>
              <a:rPr lang="ja-JP" altLang="en-US" sz="1700" dirty="0">
                <a:solidFill>
                  <a:srgbClr val="000000"/>
                </a:solidFill>
                <a:latin typeface="Book Antiqua" panose="02040602050305030304" pitchFamily="18" charset="0"/>
              </a:rPr>
              <a:t>法第７条によると「</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」という用語には以下が含まれる</a:t>
            </a:r>
          </a:p>
          <a:p>
            <a:pPr marL="533400" indent="0">
              <a:lnSpc>
                <a:spcPct val="120000"/>
              </a:lnSpc>
              <a:buNone/>
            </a:pPr>
            <a:r>
              <a:rPr lang="ja-JP" altLang="en-US" sz="1700" dirty="0">
                <a:solidFill>
                  <a:srgbClr val="000000"/>
                </a:solidFill>
                <a:latin typeface="Book Antiqua" panose="02040602050305030304" pitchFamily="18" charset="0"/>
              </a:rPr>
              <a:t>物品或いはサービス、又はその両方のあらゆる形態による提供で、例えば販売、譲渡、物々交換、交換、ライセンス、賃貸、リース、処分を、事業活動及びその促進において対価を得て行う、又は行うことに同意した形態による提供をいう。そして、</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スケジュール </a:t>
            </a:r>
            <a:r>
              <a:rPr lang="en-US" altLang="ja-JP" sz="1700" dirty="0">
                <a:solidFill>
                  <a:srgbClr val="000000"/>
                </a:solidFill>
                <a:latin typeface="Book Antiqua" panose="02040602050305030304" pitchFamily="18" charset="0"/>
              </a:rPr>
              <a:t>I </a:t>
            </a:r>
            <a:r>
              <a:rPr lang="ja-JP" altLang="en-US" sz="1700" dirty="0">
                <a:solidFill>
                  <a:srgbClr val="000000"/>
                </a:solidFill>
                <a:latin typeface="Book Antiqua" panose="02040602050305030304" pitchFamily="18" charset="0"/>
              </a:rPr>
              <a:t>に規定された、無対価で行われた、又は行われることに同意した活動も含まれる。</a:t>
            </a:r>
            <a:endParaRPr lang="en-IN" altLang="ja-JP" sz="1700" dirty="0">
              <a:solidFill>
                <a:srgbClr val="000000"/>
              </a:solidFill>
              <a:latin typeface="Book Antiqua" panose="02040602050305030304" pitchFamily="18" charset="0"/>
            </a:endParaRPr>
          </a:p>
          <a:p>
            <a:pPr marL="533400" indent="0">
              <a:lnSpc>
                <a:spcPct val="100000"/>
              </a:lnSpc>
              <a:spcBef>
                <a:spcPts val="600"/>
              </a:spcBef>
              <a:buNone/>
            </a:pPr>
            <a:endParaRPr lang="ja-JP" altLang="en-US" sz="1700" dirty="0">
              <a:solidFill>
                <a:srgbClr val="000000"/>
              </a:solidFill>
              <a:latin typeface="Book Antiqua" panose="02040602050305030304" pitchFamily="18" charset="0"/>
            </a:endParaRPr>
          </a:p>
          <a:p>
            <a:pPr marL="533400" indent="0">
              <a:lnSpc>
                <a:spcPct val="120000"/>
              </a:lnSpc>
              <a:spcBef>
                <a:spcPts val="0"/>
              </a:spcBef>
              <a:buNone/>
            </a:pPr>
            <a:r>
              <a:rPr lang="ja-JP" altLang="en-US" sz="1700" dirty="0">
                <a:solidFill>
                  <a:srgbClr val="000000"/>
                </a:solidFill>
                <a:latin typeface="Book Antiqua" panose="02040602050305030304" pitchFamily="18" charset="0"/>
              </a:rPr>
              <a:t>従って、無対価のサービス提供が行われた場合でも、課税対象となる</a:t>
            </a:r>
          </a:p>
          <a:p>
            <a:pPr marL="533400" indent="0">
              <a:lnSpc>
                <a:spcPct val="120000"/>
              </a:lnSpc>
              <a:spcBef>
                <a:spcPts val="0"/>
              </a:spcBef>
              <a:buNone/>
            </a:pPr>
            <a:endParaRPr lang="en-IN" altLang="ja-JP" sz="1700" dirty="0">
              <a:solidFill>
                <a:srgbClr val="000000"/>
              </a:solidFill>
              <a:latin typeface="Book Antiqua" panose="02040602050305030304" pitchFamily="18" charset="0"/>
            </a:endParaRPr>
          </a:p>
          <a:p>
            <a:pPr marL="533400" indent="0">
              <a:lnSpc>
                <a:spcPct val="100000"/>
              </a:lnSpc>
              <a:spcBef>
                <a:spcPts val="0"/>
              </a:spcBef>
              <a:buNone/>
            </a:pPr>
            <a:endParaRPr lang="en-US" sz="1700"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10</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7846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3641"/>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r>
              <a:rPr lang="en-US" altLang="ja-JP" sz="3600" b="1" dirty="0">
                <a:latin typeface="Book Antiqua" panose="02040602050305030304" pitchFamily="18" charset="0"/>
              </a:rPr>
              <a:t>5/7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076406"/>
            <a:ext cx="10926906" cy="4705188"/>
          </a:xfrm>
        </p:spPr>
        <p:txBody>
          <a:bodyPr>
            <a:normAutofit/>
          </a:bodyPr>
          <a:lstStyle/>
          <a:p>
            <a:pPr marL="271463" indent="-271463">
              <a:lnSpc>
                <a:spcPct val="100000"/>
              </a:lnSpc>
              <a:spcBef>
                <a:spcPts val="0"/>
              </a:spcBef>
            </a:pPr>
            <a:r>
              <a:rPr lang="en-US" altLang="ja-JP" sz="1700" dirty="0">
                <a:solidFill>
                  <a:srgbClr val="000000"/>
                </a:solidFill>
                <a:latin typeface="Book Antiqua" panose="02040602050305030304" pitchFamily="18" charset="0"/>
              </a:rPr>
              <a:t>CBIC</a:t>
            </a:r>
            <a:r>
              <a:rPr lang="ja-JP" altLang="en-US" sz="1700" dirty="0">
                <a:solidFill>
                  <a:srgbClr val="000000"/>
                </a:solidFill>
                <a:latin typeface="Book Antiqua" panose="02040602050305030304" pitchFamily="18" charset="0"/>
              </a:rPr>
              <a:t>の</a:t>
            </a:r>
            <a:r>
              <a:rPr lang="en-IN" altLang="ja-JP" sz="1700" dirty="0">
                <a:solidFill>
                  <a:srgbClr val="000000"/>
                </a:solidFill>
                <a:latin typeface="Book Antiqua" panose="02040602050305030304" pitchFamily="18" charset="0"/>
              </a:rPr>
              <a:t>GST</a:t>
            </a:r>
            <a:r>
              <a:rPr lang="ja-JP" altLang="en-US" sz="1700" dirty="0">
                <a:solidFill>
                  <a:srgbClr val="000000"/>
                </a:solidFill>
                <a:latin typeface="Book Antiqua" panose="02040602050305030304" pitchFamily="18" charset="0"/>
              </a:rPr>
              <a:t>通知書：</a:t>
            </a:r>
            <a:r>
              <a:rPr lang="en-US" altLang="ja-JP" sz="1700" dirty="0">
                <a:solidFill>
                  <a:srgbClr val="000000"/>
                </a:solidFill>
                <a:latin typeface="Book Antiqua" panose="02040602050305030304" pitchFamily="18" charset="0"/>
              </a:rPr>
              <a:t>Circular No. 34/8/2018-GST </a:t>
            </a:r>
            <a:r>
              <a:rPr lang="ja-JP" altLang="en-US" sz="1700" dirty="0">
                <a:solidFill>
                  <a:srgbClr val="000000"/>
                </a:solidFill>
                <a:latin typeface="Book Antiqua" panose="02040602050305030304" pitchFamily="18" charset="0"/>
              </a:rPr>
              <a:t>において、保証料に対して州政府が州政府保有企業に提供する保証は、</a:t>
            </a:r>
            <a:r>
              <a:rPr lang="en-US" altLang="ja-JP" sz="1700" dirty="0">
                <a:solidFill>
                  <a:srgbClr val="000000"/>
                </a:solidFill>
                <a:latin typeface="Book Antiqua" panose="02040602050305030304" pitchFamily="18" charset="0"/>
              </a:rPr>
              <a:t>GST </a:t>
            </a:r>
            <a:r>
              <a:rPr lang="ja-JP" altLang="en-US" sz="1700" dirty="0">
                <a:solidFill>
                  <a:srgbClr val="000000"/>
                </a:solidFill>
                <a:latin typeface="Book Antiqua" panose="02040602050305030304" pitchFamily="18" charset="0"/>
              </a:rPr>
              <a:t>の課税対象となることが明確化されている。</a:t>
            </a:r>
            <a:endParaRPr lang="en-IN" altLang="ja-JP"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また、</a:t>
            </a:r>
            <a:r>
              <a:rPr lang="en-US" altLang="ja-JP" sz="1700" dirty="0">
                <a:solidFill>
                  <a:srgbClr val="000000"/>
                </a:solidFill>
                <a:latin typeface="Book Antiqua" panose="02040602050305030304" pitchFamily="18" charset="0"/>
              </a:rPr>
              <a:t>GST</a:t>
            </a:r>
            <a:r>
              <a:rPr lang="ja-JP" altLang="en-US" sz="1700" dirty="0">
                <a:solidFill>
                  <a:srgbClr val="000000"/>
                </a:solidFill>
                <a:latin typeface="Book Antiqua" panose="02040602050305030304" pitchFamily="18" charset="0"/>
              </a:rPr>
              <a:t>内部通達（</a:t>
            </a:r>
            <a:r>
              <a:rPr lang="en-US" sz="1700" b="1" dirty="0">
                <a:solidFill>
                  <a:srgbClr val="000000"/>
                </a:solidFill>
                <a:latin typeface="Book Antiqua" panose="02040602050305030304" pitchFamily="18" charset="0"/>
              </a:rPr>
              <a:t>Circular No. 154/10/2021-GST</a:t>
            </a:r>
            <a:r>
              <a:rPr lang="ja-JP" altLang="en-US" sz="1700" b="1"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は、</a:t>
            </a:r>
            <a:r>
              <a:rPr lang="en-US" altLang="ja-JP" sz="1700" dirty="0">
                <a:solidFill>
                  <a:srgbClr val="000000"/>
                </a:solidFill>
                <a:latin typeface="Book Antiqua" panose="02040602050305030304" pitchFamily="18" charset="0"/>
              </a:rPr>
              <a:t>GST</a:t>
            </a:r>
            <a:r>
              <a:rPr lang="ja-JP" altLang="en-US" sz="1700" dirty="0">
                <a:solidFill>
                  <a:srgbClr val="000000"/>
                </a:solidFill>
                <a:latin typeface="Book Antiqua" panose="02040602050305030304" pitchFamily="18" charset="0"/>
              </a:rPr>
              <a:t>通知書（</a:t>
            </a:r>
            <a:r>
              <a:rPr lang="en-US" altLang="ja-JP" sz="1700" dirty="0">
                <a:solidFill>
                  <a:srgbClr val="000000"/>
                </a:solidFill>
                <a:latin typeface="Book Antiqua" panose="02040602050305030304" pitchFamily="18" charset="0"/>
              </a:rPr>
              <a:t>Entry No. 34A of </a:t>
            </a:r>
            <a:r>
              <a:rPr lang="en-US" sz="1700" dirty="0">
                <a:solidFill>
                  <a:srgbClr val="000000"/>
                </a:solidFill>
                <a:latin typeface="Book Antiqua" panose="02040602050305030304" pitchFamily="18" charset="0"/>
              </a:rPr>
              <a:t>Notification no. 12/2017-State Tax (Rate) dated 30.06.2017)</a:t>
            </a:r>
            <a:r>
              <a:rPr lang="ja-JP" altLang="en-US" sz="1700" dirty="0">
                <a:solidFill>
                  <a:srgbClr val="000000"/>
                </a:solidFill>
                <a:latin typeface="Book Antiqua" panose="02040602050305030304" pitchFamily="18" charset="0"/>
              </a:rPr>
              <a:t>によると、「中央政府、州政府、連邦地域がその事業体またはそれぞれの政府保有企業 </a:t>
            </a:r>
            <a:r>
              <a:rPr lang="en-US" altLang="ja-JP" sz="1700" dirty="0">
                <a:solidFill>
                  <a:srgbClr val="000000"/>
                </a:solidFill>
                <a:latin typeface="Book Antiqua" panose="02040602050305030304" pitchFamily="18" charset="0"/>
              </a:rPr>
              <a:t>(</a:t>
            </a:r>
            <a:r>
              <a:rPr lang="en-US" sz="1700" dirty="0">
                <a:solidFill>
                  <a:srgbClr val="000000"/>
                </a:solidFill>
                <a:latin typeface="Book Antiqua" panose="02040602050305030304" pitchFamily="18" charset="0"/>
              </a:rPr>
              <a:t>Public Sector Undertakings</a:t>
            </a:r>
            <a:r>
              <a:rPr lang="ja-JP" altLang="en-US" sz="1700" dirty="0">
                <a:solidFill>
                  <a:srgbClr val="000000"/>
                </a:solidFill>
                <a:latin typeface="Book Antiqua" panose="02040602050305030304" pitchFamily="18" charset="0"/>
              </a:rPr>
              <a:t>：「</a:t>
            </a:r>
            <a:r>
              <a:rPr lang="en-US" sz="1700" dirty="0">
                <a:solidFill>
                  <a:srgbClr val="000000"/>
                </a:solidFill>
                <a:latin typeface="Book Antiqua" panose="02040602050305030304" pitchFamily="18" charset="0"/>
              </a:rPr>
              <a:t> </a:t>
            </a:r>
            <a:r>
              <a:rPr lang="en-US" altLang="ja-JP" sz="1700" dirty="0">
                <a:solidFill>
                  <a:srgbClr val="000000"/>
                </a:solidFill>
                <a:latin typeface="Book Antiqua" panose="02040602050305030304" pitchFamily="18" charset="0"/>
              </a:rPr>
              <a:t>PSU</a:t>
            </a: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に対して提供する、その事業体または </a:t>
            </a:r>
            <a:r>
              <a:rPr lang="en-US" altLang="ja-JP" sz="1700" dirty="0">
                <a:solidFill>
                  <a:srgbClr val="000000"/>
                </a:solidFill>
                <a:latin typeface="Book Antiqua" panose="02040602050305030304" pitchFamily="18" charset="0"/>
              </a:rPr>
              <a:t>PSU </a:t>
            </a:r>
            <a:r>
              <a:rPr lang="ja-JP" altLang="en-US" sz="1700" dirty="0">
                <a:solidFill>
                  <a:srgbClr val="000000"/>
                </a:solidFill>
                <a:latin typeface="Book Antiqua" panose="02040602050305030304" pitchFamily="18" charset="0"/>
              </a:rPr>
              <a:t>が銀行および金融機関から受けた融資に対する保証のサービスは免税となる」ことを明確にした。</a:t>
            </a:r>
            <a:endParaRPr lang="en-US" sz="1700"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5896969"/>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11</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9A1A4DA7-67F2-ED92-313D-91F35906B829}"/>
              </a:ext>
            </a:extLst>
          </p:cNvPr>
          <p:cNvGraphicFramePr>
            <a:graphicFrameLocks noGrp="1"/>
          </p:cNvGraphicFramePr>
          <p:nvPr>
            <p:extLst>
              <p:ext uri="{D42A27DB-BD31-4B8C-83A1-F6EECF244321}">
                <p14:modId xmlns:p14="http://schemas.microsoft.com/office/powerpoint/2010/main" val="1956769521"/>
              </p:ext>
            </p:extLst>
          </p:nvPr>
        </p:nvGraphicFramePr>
        <p:xfrm>
          <a:off x="1001486" y="1756411"/>
          <a:ext cx="10529514" cy="1619832"/>
        </p:xfrm>
        <a:graphic>
          <a:graphicData uri="http://schemas.openxmlformats.org/drawingml/2006/table">
            <a:tbl>
              <a:tblPr firstRow="1" bandRow="1">
                <a:tableStyleId>{21E4AEA4-8DFA-4A89-87EB-49C32662AFE0}</a:tableStyleId>
              </a:tblPr>
              <a:tblGrid>
                <a:gridCol w="3983779">
                  <a:extLst>
                    <a:ext uri="{9D8B030D-6E8A-4147-A177-3AD203B41FA5}">
                      <a16:colId xmlns:a16="http://schemas.microsoft.com/office/drawing/2014/main" val="67523967"/>
                    </a:ext>
                  </a:extLst>
                </a:gridCol>
                <a:gridCol w="6545735">
                  <a:extLst>
                    <a:ext uri="{9D8B030D-6E8A-4147-A177-3AD203B41FA5}">
                      <a16:colId xmlns:a16="http://schemas.microsoft.com/office/drawing/2014/main" val="3259050063"/>
                    </a:ext>
                  </a:extLst>
                </a:gridCol>
              </a:tblGrid>
              <a:tr h="330821">
                <a:tc>
                  <a:txBody>
                    <a:bodyPr/>
                    <a:lstStyle/>
                    <a:p>
                      <a:pPr algn="ctr"/>
                      <a:r>
                        <a:rPr lang="ja-JP" altLang="en-US" sz="1600" dirty="0">
                          <a:latin typeface="Book Antiqua" panose="02040602050305030304" pitchFamily="18" charset="0"/>
                        </a:rPr>
                        <a:t>課題</a:t>
                      </a:r>
                      <a:endParaRPr lang="en-IN" sz="1600" dirty="0">
                        <a:latin typeface="Book Antiqua" panose="02040602050305030304" pitchFamily="18" charset="0"/>
                      </a:endParaRPr>
                    </a:p>
                  </a:txBody>
                  <a:tcPr/>
                </a:tc>
                <a:tc>
                  <a:txBody>
                    <a:bodyPr/>
                    <a:lstStyle/>
                    <a:p>
                      <a:pPr algn="ctr"/>
                      <a:r>
                        <a:rPr lang="ja-JP" altLang="en-US" sz="1600" dirty="0">
                          <a:latin typeface="Book Antiqua" panose="02040602050305030304" pitchFamily="18" charset="0"/>
                        </a:rPr>
                        <a:t>明確化</a:t>
                      </a:r>
                      <a:endParaRPr lang="en-IN" sz="1600" dirty="0">
                        <a:latin typeface="Book Antiqua" panose="02040602050305030304" pitchFamily="18" charset="0"/>
                      </a:endParaRPr>
                    </a:p>
                  </a:txBody>
                  <a:tcPr/>
                </a:tc>
                <a:extLst>
                  <a:ext uri="{0D108BD9-81ED-4DB2-BD59-A6C34878D82A}">
                    <a16:rowId xmlns:a16="http://schemas.microsoft.com/office/drawing/2014/main" val="3462440013"/>
                  </a:ext>
                </a:extLst>
              </a:tr>
              <a:tr h="1284552">
                <a:tc>
                  <a:txBody>
                    <a:bodyPr/>
                    <a:lstStyle/>
                    <a:p>
                      <a:pPr marL="533400" indent="-533400"/>
                      <a:endParaRPr lang="en-US" sz="1600" dirty="0">
                        <a:latin typeface="Book Antiqua" panose="02040602050305030304" pitchFamily="18" charset="0"/>
                      </a:endParaRPr>
                    </a:p>
                    <a:p>
                      <a:pPr marL="533400" indent="-533400"/>
                      <a:r>
                        <a:rPr lang="en-US" sz="1600" dirty="0">
                          <a:latin typeface="Book Antiqua" panose="02040602050305030304" pitchFamily="18" charset="0"/>
                        </a:rPr>
                        <a:t>4. (2) 	</a:t>
                      </a:r>
                      <a:r>
                        <a:rPr lang="ja-JP" altLang="en-US" sz="1600" dirty="0">
                          <a:latin typeface="Book Antiqua" panose="02040602050305030304" pitchFamily="18" charset="0"/>
                        </a:rPr>
                        <a:t>州政府が</a:t>
                      </a:r>
                      <a:r>
                        <a:rPr lang="ja-JP" altLang="en-US" sz="1600" dirty="0">
                          <a:solidFill>
                            <a:srgbClr val="000000"/>
                          </a:solidFill>
                          <a:latin typeface="Book Antiqua" panose="02040602050305030304" pitchFamily="18" charset="0"/>
                        </a:rPr>
                        <a:t>州政府保有企業</a:t>
                      </a:r>
                      <a:r>
                        <a:rPr lang="ja-JP" altLang="en-US" sz="1600" dirty="0">
                          <a:latin typeface="Book Antiqua" panose="02040602050305030304" pitchFamily="18" charset="0"/>
                        </a:rPr>
                        <a:t>に提供する保証に係る手数料は、</a:t>
                      </a:r>
                      <a:r>
                        <a:rPr lang="en-US" altLang="ja-JP" sz="1600" dirty="0">
                          <a:latin typeface="Book Antiqua" panose="02040602050305030304" pitchFamily="18" charset="0"/>
                        </a:rPr>
                        <a:t>GST </a:t>
                      </a:r>
                      <a:r>
                        <a:rPr lang="ja-JP" altLang="en-US" sz="1600" dirty="0">
                          <a:latin typeface="Book Antiqua" panose="02040602050305030304" pitchFamily="18" charset="0"/>
                        </a:rPr>
                        <a:t>の課税対象になるか？</a:t>
                      </a:r>
                      <a:endParaRPr lang="en-IN" sz="1600" dirty="0">
                        <a:latin typeface="Book Antiqua" panose="02040602050305030304" pitchFamily="18" charset="0"/>
                      </a:endParaRPr>
                    </a:p>
                  </a:txBody>
                  <a:tcPr/>
                </a:tc>
                <a:tc>
                  <a:txBody>
                    <a:bodyPr/>
                    <a:lstStyle/>
                    <a:p>
                      <a:pPr marL="87313" indent="0"/>
                      <a:endParaRPr lang="en-US" altLang="ja-JP" sz="1600" dirty="0">
                        <a:latin typeface="Book Antiqua" panose="02040602050305030304" pitchFamily="18" charset="0"/>
                      </a:endParaRPr>
                    </a:p>
                    <a:p>
                      <a:pPr marL="87313" indent="0"/>
                      <a:r>
                        <a:rPr lang="ja-JP" altLang="en-US" sz="1600" dirty="0">
                          <a:latin typeface="Book Antiqua" panose="02040602050305030304" pitchFamily="18" charset="0"/>
                        </a:rPr>
                        <a:t>中央政府</a:t>
                      </a:r>
                      <a:r>
                        <a:rPr lang="en-US" altLang="ja-JP" sz="1600" dirty="0">
                          <a:latin typeface="Book Antiqua" panose="02040602050305030304" pitchFamily="18" charset="0"/>
                        </a:rPr>
                        <a:t>/</a:t>
                      </a:r>
                      <a:r>
                        <a:rPr lang="ja-JP" altLang="en-US" sz="1600" dirty="0">
                          <a:latin typeface="Book Antiqua" panose="02040602050305030304" pitchFamily="18" charset="0"/>
                        </a:rPr>
                        <a:t>州政府が政府保有企業を含むいかなる事業体に提供するサービス（金融機関からの融資を保証することによるあらゆる形態の対価としての保証料を含む）は、課税対象となる。</a:t>
                      </a:r>
                      <a:endParaRPr lang="en-IN" sz="1600" dirty="0">
                        <a:latin typeface="Book Antiqua" panose="02040602050305030304" pitchFamily="18" charset="0"/>
                      </a:endParaRPr>
                    </a:p>
                  </a:txBody>
                  <a:tcPr/>
                </a:tc>
                <a:extLst>
                  <a:ext uri="{0D108BD9-81ED-4DB2-BD59-A6C34878D82A}">
                    <a16:rowId xmlns:a16="http://schemas.microsoft.com/office/drawing/2014/main" val="3843405566"/>
                  </a:ext>
                </a:extLst>
              </a:tr>
            </a:tbl>
          </a:graphicData>
        </a:graphic>
      </p:graphicFrame>
      <p:sp>
        <p:nvSpPr>
          <p:cNvPr id="5" name="Rectangle: Rounded Corners 4">
            <a:extLst>
              <a:ext uri="{FF2B5EF4-FFF2-40B4-BE49-F238E27FC236}">
                <a16:creationId xmlns:a16="http://schemas.microsoft.com/office/drawing/2014/main" id="{492965B3-8A5A-4C90-545B-BCD0BFB43A62}"/>
              </a:ext>
            </a:extLst>
          </p:cNvPr>
          <p:cNvSpPr/>
          <p:nvPr/>
        </p:nvSpPr>
        <p:spPr>
          <a:xfrm>
            <a:off x="587829" y="5075292"/>
            <a:ext cx="10926906" cy="593110"/>
          </a:xfrm>
          <a:prstGeom prst="roundRect">
            <a:avLst>
              <a:gd name="adj" fmla="val 24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ook Antiqua" panose="02040602050305030304" pitchFamily="18" charset="0"/>
              </a:rPr>
              <a:t>簡潔に述べるとすると、インド政府は債務保証がサービスの提供を構成するという見解である</a:t>
            </a:r>
            <a:endParaRPr lang="en-IN" altLang="ja-JP" dirty="0">
              <a:latin typeface="Book Antiqua" panose="02040602050305030304" pitchFamily="18" charset="0"/>
            </a:endParaRPr>
          </a:p>
        </p:txBody>
      </p:sp>
    </p:spTree>
    <p:extLst>
      <p:ext uri="{BB962C8B-B14F-4D97-AF65-F5344CB8AC3E}">
        <p14:creationId xmlns:p14="http://schemas.microsoft.com/office/powerpoint/2010/main" val="103823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r>
              <a:rPr lang="en-US" altLang="ja-JP" sz="3600" b="1" dirty="0">
                <a:latin typeface="Book Antiqua" panose="02040602050305030304" pitchFamily="18" charset="0"/>
              </a:rPr>
              <a:t>6/7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32547" y="1211982"/>
            <a:ext cx="10926906" cy="5248528"/>
          </a:xfrm>
        </p:spPr>
        <p:txBody>
          <a:bodyPr>
            <a:normAutofit/>
          </a:bodyPr>
          <a:lstStyle/>
          <a:p>
            <a:pPr marL="0" indent="0">
              <a:lnSpc>
                <a:spcPct val="100000"/>
              </a:lnSpc>
              <a:spcBef>
                <a:spcPts val="0"/>
              </a:spcBef>
              <a:buNone/>
            </a:pPr>
            <a:r>
              <a:rPr lang="ja-JP" altLang="en-US" sz="1800" b="1" dirty="0">
                <a:solidFill>
                  <a:srgbClr val="000000"/>
                </a:solidFill>
                <a:latin typeface="Verdana" panose="020B0604030504040204" pitchFamily="34" charset="0"/>
                <a:ea typeface="+mj-ea"/>
              </a:rPr>
              <a:t>債務保証は「</a:t>
            </a:r>
            <a:r>
              <a:rPr lang="en-US" altLang="ja-JP" sz="1800" b="1" dirty="0">
                <a:solidFill>
                  <a:srgbClr val="000000"/>
                </a:solidFill>
                <a:latin typeface="Verdana" panose="020B0604030504040204" pitchFamily="34" charset="0"/>
                <a:ea typeface="Verdana" panose="020B0604030504040204" pitchFamily="34" charset="0"/>
              </a:rPr>
              <a:t>Supply</a:t>
            </a:r>
            <a:r>
              <a:rPr lang="ja-JP" altLang="en-US" sz="1800" b="1" dirty="0">
                <a:solidFill>
                  <a:srgbClr val="000000"/>
                </a:solidFill>
                <a:latin typeface="Verdana" panose="020B0604030504040204" pitchFamily="34" charset="0"/>
                <a:ea typeface="+mj-ea"/>
              </a:rPr>
              <a:t>」に該当するか</a:t>
            </a:r>
            <a:r>
              <a:rPr lang="en-US" sz="1800" b="1" dirty="0">
                <a:solidFill>
                  <a:srgbClr val="000000"/>
                </a:solidFill>
                <a:latin typeface="Verdana" panose="020B0604030504040204" pitchFamily="34" charset="0"/>
                <a:ea typeface="Verdana" panose="020B0604030504040204" pitchFamily="34" charset="0"/>
              </a:rPr>
              <a:t>?</a:t>
            </a:r>
          </a:p>
          <a:p>
            <a:pPr marL="271463" indent="-271463">
              <a:lnSpc>
                <a:spcPct val="100000"/>
              </a:lnSpc>
              <a:spcBef>
                <a:spcPts val="0"/>
              </a:spcBef>
            </a:pPr>
            <a:endParaRPr lang="en-IN" altLang="ja-JP" sz="1800" dirty="0">
              <a:solidFill>
                <a:srgbClr val="000000"/>
              </a:solidFill>
              <a:latin typeface="Verdana" panose="020B0604030504040204" pitchFamily="34" charset="0"/>
              <a:ea typeface="Verdana" panose="020B0604030504040204" pitchFamily="34" charset="0"/>
            </a:endParaRPr>
          </a:p>
          <a:p>
            <a:pPr marL="271463" indent="-271463">
              <a:lnSpc>
                <a:spcPct val="100000"/>
              </a:lnSpc>
              <a:spcBef>
                <a:spcPts val="0"/>
              </a:spcBef>
            </a:pPr>
            <a:r>
              <a:rPr lang="ja-JP" altLang="en-US" sz="1800" dirty="0">
                <a:solidFill>
                  <a:srgbClr val="000000"/>
                </a:solidFill>
                <a:latin typeface="Verdana" panose="020B0604030504040204" pitchFamily="34" charset="0"/>
                <a:ea typeface="+mj-ea"/>
              </a:rPr>
              <a:t>債務保証の提供に対して</a:t>
            </a:r>
            <a:r>
              <a:rPr lang="ja-JP" altLang="en-US" sz="1800" u="sng" dirty="0">
                <a:solidFill>
                  <a:srgbClr val="000000"/>
                </a:solidFill>
                <a:latin typeface="Verdana" panose="020B0604030504040204" pitchFamily="34" charset="0"/>
                <a:ea typeface="+mj-ea"/>
              </a:rPr>
              <a:t>保証料が請求されている</a:t>
            </a:r>
            <a:r>
              <a:rPr lang="ja-JP" altLang="en-US" sz="1800" dirty="0">
                <a:solidFill>
                  <a:srgbClr val="000000"/>
                </a:solidFill>
                <a:latin typeface="Verdana" panose="020B0604030504040204" pitchFamily="34" charset="0"/>
                <a:ea typeface="+mj-ea"/>
              </a:rPr>
              <a:t>場合、それはサービスの提供（</a:t>
            </a:r>
            <a:r>
              <a:rPr lang="en-US" altLang="ja-JP" sz="1800" dirty="0">
                <a:solidFill>
                  <a:srgbClr val="000000"/>
                </a:solidFill>
                <a:latin typeface="Verdana" panose="020B0604030504040204" pitchFamily="34" charset="0"/>
                <a:ea typeface="Verdana" panose="020B0604030504040204" pitchFamily="34" charset="0"/>
              </a:rPr>
              <a:t>Supply</a:t>
            </a:r>
            <a:r>
              <a:rPr lang="ja-JP" altLang="en-US" sz="1800" dirty="0">
                <a:solidFill>
                  <a:srgbClr val="000000"/>
                </a:solidFill>
                <a:latin typeface="Verdana" panose="020B0604030504040204" pitchFamily="34" charset="0"/>
                <a:ea typeface="+mj-ea"/>
              </a:rPr>
              <a:t>）に該当する。</a:t>
            </a:r>
            <a:endParaRPr lang="en-US" sz="1800" dirty="0">
              <a:solidFill>
                <a:srgbClr val="000000"/>
              </a:solidFill>
              <a:latin typeface="Verdana" panose="020B0604030504040204" pitchFamily="34" charset="0"/>
              <a:ea typeface="Verdana" panose="020B0604030504040204" pitchFamily="34" charset="0"/>
            </a:endParaRPr>
          </a:p>
          <a:p>
            <a:pPr marL="271463" indent="-271463">
              <a:lnSpc>
                <a:spcPct val="100000"/>
              </a:lnSpc>
              <a:spcBef>
                <a:spcPts val="0"/>
              </a:spcBef>
            </a:pPr>
            <a:endParaRPr lang="en-US" sz="1800" dirty="0">
              <a:solidFill>
                <a:srgbClr val="000000"/>
              </a:solidFill>
              <a:latin typeface="Verdana" panose="020B0604030504040204" pitchFamily="34" charset="0"/>
              <a:ea typeface="Verdana" panose="020B0604030504040204" pitchFamily="34" charset="0"/>
            </a:endParaRPr>
          </a:p>
          <a:p>
            <a:pPr marL="271463" indent="-271463">
              <a:lnSpc>
                <a:spcPct val="100000"/>
              </a:lnSpc>
              <a:spcBef>
                <a:spcPts val="0"/>
              </a:spcBef>
            </a:pPr>
            <a:r>
              <a:rPr lang="ja-JP" altLang="en-US" sz="1800" dirty="0">
                <a:solidFill>
                  <a:srgbClr val="000000"/>
                </a:solidFill>
                <a:latin typeface="Verdana" panose="020B0604030504040204" pitchFamily="34" charset="0"/>
                <a:ea typeface="+mj-ea"/>
              </a:rPr>
              <a:t>外国の親会社が提供する債務保証はサービスの輸入とされるため、</a:t>
            </a:r>
            <a:r>
              <a:rPr lang="en-US" altLang="ja-JP" sz="1800" dirty="0">
                <a:solidFill>
                  <a:srgbClr val="000000"/>
                </a:solidFill>
                <a:latin typeface="Verdana" panose="020B0604030504040204" pitchFamily="34" charset="0"/>
                <a:ea typeface="Verdana" panose="020B0604030504040204" pitchFamily="34" charset="0"/>
              </a:rPr>
              <a:t>GST </a:t>
            </a:r>
            <a:r>
              <a:rPr lang="ja-JP" altLang="en-US" sz="1800" dirty="0">
                <a:solidFill>
                  <a:srgbClr val="000000"/>
                </a:solidFill>
                <a:latin typeface="Verdana" panose="020B0604030504040204" pitchFamily="34" charset="0"/>
                <a:ea typeface="+mj-ea"/>
              </a:rPr>
              <a:t>は「リバース・チャージ・メカニズム」に基づいて納税する必要がある。</a:t>
            </a:r>
          </a:p>
          <a:p>
            <a:pPr marL="271463" indent="-271463">
              <a:lnSpc>
                <a:spcPct val="100000"/>
              </a:lnSpc>
              <a:spcBef>
                <a:spcPts val="0"/>
              </a:spcBef>
            </a:pPr>
            <a:endParaRPr lang="ja-JP" altLang="en-US" sz="1800" dirty="0">
              <a:solidFill>
                <a:srgbClr val="000000"/>
              </a:solidFill>
              <a:latin typeface="Verdana" panose="020B0604030504040204" pitchFamily="34" charset="0"/>
              <a:ea typeface="+mj-ea"/>
            </a:endParaRPr>
          </a:p>
          <a:p>
            <a:pPr marL="271463" indent="-271463">
              <a:lnSpc>
                <a:spcPct val="100000"/>
              </a:lnSpc>
              <a:spcBef>
                <a:spcPts val="0"/>
              </a:spcBef>
            </a:pPr>
            <a:r>
              <a:rPr lang="ja-JP" altLang="en-US" sz="1800" dirty="0">
                <a:solidFill>
                  <a:srgbClr val="000000"/>
                </a:solidFill>
                <a:latin typeface="Verdana" panose="020B0604030504040204" pitchFamily="34" charset="0"/>
                <a:ea typeface="+mj-ea"/>
              </a:rPr>
              <a:t>リバース・チャージ・メカニズムに基づいて支払われた</a:t>
            </a:r>
            <a:r>
              <a:rPr lang="en-US" altLang="ja-JP" sz="1800" dirty="0">
                <a:solidFill>
                  <a:srgbClr val="000000"/>
                </a:solidFill>
                <a:latin typeface="Verdana" panose="020B0604030504040204" pitchFamily="34" charset="0"/>
                <a:ea typeface="Verdana" panose="020B0604030504040204" pitchFamily="34" charset="0"/>
              </a:rPr>
              <a:t>GST</a:t>
            </a:r>
            <a:r>
              <a:rPr lang="ja-JP" altLang="en-US" sz="1800" dirty="0">
                <a:solidFill>
                  <a:srgbClr val="000000"/>
                </a:solidFill>
                <a:latin typeface="Verdana" panose="020B0604030504040204" pitchFamily="34" charset="0"/>
                <a:ea typeface="+mj-ea"/>
              </a:rPr>
              <a:t>については、当該インド企業において仕入れ税額控除（インプット・クレジット）が認められる。</a:t>
            </a:r>
          </a:p>
          <a:p>
            <a:pPr marL="271463" indent="-271463">
              <a:lnSpc>
                <a:spcPct val="100000"/>
              </a:lnSpc>
              <a:spcBef>
                <a:spcPts val="0"/>
              </a:spcBef>
            </a:pPr>
            <a:endParaRPr lang="en-US" sz="1800" dirty="0">
              <a:solidFill>
                <a:srgbClr val="000000"/>
              </a:solidFill>
              <a:latin typeface="Verdana" panose="020B0604030504040204" pitchFamily="34" charset="0"/>
              <a:ea typeface="Verdana" panose="020B0604030504040204" pitchFamily="34" charset="0"/>
            </a:endParaRPr>
          </a:p>
          <a:p>
            <a:pPr marL="271463" indent="-271463">
              <a:lnSpc>
                <a:spcPct val="100000"/>
              </a:lnSpc>
              <a:spcBef>
                <a:spcPts val="0"/>
              </a:spcBef>
            </a:pPr>
            <a:r>
              <a:rPr lang="ja-JP" altLang="en-US" sz="1800" dirty="0">
                <a:solidFill>
                  <a:srgbClr val="000000"/>
                </a:solidFill>
                <a:latin typeface="Verdana" panose="020B0604030504040204" pitchFamily="34" charset="0"/>
                <a:ea typeface="+mj-ea"/>
              </a:rPr>
              <a:t>債務保証の提供に対して</a:t>
            </a:r>
            <a:r>
              <a:rPr lang="ja-JP" altLang="en-US" sz="1800" u="sng" dirty="0">
                <a:solidFill>
                  <a:srgbClr val="000000"/>
                </a:solidFill>
                <a:latin typeface="Verdana" panose="020B0604030504040204" pitchFamily="34" charset="0"/>
                <a:ea typeface="+mj-ea"/>
              </a:rPr>
              <a:t>保証料が請求されない</a:t>
            </a:r>
            <a:r>
              <a:rPr lang="ja-JP" altLang="en-US" sz="1800" dirty="0">
                <a:solidFill>
                  <a:srgbClr val="000000"/>
                </a:solidFill>
                <a:latin typeface="Verdana" panose="020B0604030504040204" pitchFamily="34" charset="0"/>
                <a:ea typeface="+mj-ea"/>
              </a:rPr>
              <a:t>場合には、歳入当局は、それが関連者間取引であるため、その公正価値に対して</a:t>
            </a:r>
            <a:r>
              <a:rPr lang="en-US" altLang="ja-JP" sz="1800" dirty="0">
                <a:solidFill>
                  <a:srgbClr val="000000"/>
                </a:solidFill>
                <a:latin typeface="Verdana" panose="020B0604030504040204" pitchFamily="34" charset="0"/>
                <a:ea typeface="Verdana" panose="020B0604030504040204" pitchFamily="34" charset="0"/>
              </a:rPr>
              <a:t>GST</a:t>
            </a:r>
            <a:r>
              <a:rPr lang="ja-JP" altLang="en-US" sz="1800" dirty="0">
                <a:solidFill>
                  <a:srgbClr val="000000"/>
                </a:solidFill>
                <a:latin typeface="Verdana" panose="020B0604030504040204" pitchFamily="34" charset="0"/>
                <a:ea typeface="+mj-ea"/>
              </a:rPr>
              <a:t>が課税されると主張する可能性がある</a:t>
            </a:r>
            <a:r>
              <a:rPr lang="ja-JP" altLang="en-US" sz="1800" dirty="0">
                <a:solidFill>
                  <a:srgbClr val="000000"/>
                </a:solidFill>
                <a:latin typeface="Verdana" panose="020B0604030504040204" pitchFamily="34" charset="0"/>
                <a:ea typeface="Verdana" panose="020B0604030504040204" pitchFamily="34" charset="0"/>
              </a:rPr>
              <a:t>。</a:t>
            </a:r>
            <a:endParaRPr lang="en-US" altLang="ja-JP" sz="1800" dirty="0">
              <a:solidFill>
                <a:srgbClr val="000000"/>
              </a:solidFill>
              <a:latin typeface="Verdana" panose="020B0604030504040204" pitchFamily="34" charset="0"/>
              <a:ea typeface="Verdana" panose="020B0604030504040204" pitchFamily="34" charset="0"/>
            </a:endParaRPr>
          </a:p>
          <a:p>
            <a:pPr marL="271463" indent="-271463">
              <a:lnSpc>
                <a:spcPct val="100000"/>
              </a:lnSpc>
              <a:spcBef>
                <a:spcPts val="0"/>
              </a:spcBef>
            </a:pPr>
            <a:endParaRPr lang="en-US" altLang="ja-JP" sz="1800" dirty="0">
              <a:solidFill>
                <a:srgbClr val="000000"/>
              </a:solidFill>
              <a:latin typeface="Verdana" panose="020B0604030504040204" pitchFamily="34" charset="0"/>
              <a:ea typeface="+mj-ea"/>
            </a:endParaRPr>
          </a:p>
          <a:p>
            <a:pPr marL="271463" indent="-271463">
              <a:lnSpc>
                <a:spcPct val="100000"/>
              </a:lnSpc>
              <a:spcBef>
                <a:spcPts val="0"/>
              </a:spcBef>
            </a:pPr>
            <a:r>
              <a:rPr lang="ja-JP" altLang="en-US" sz="1800" dirty="0">
                <a:solidFill>
                  <a:srgbClr val="000000"/>
                </a:solidFill>
                <a:latin typeface="Verdana" panose="020B0604030504040204" pitchFamily="34" charset="0"/>
                <a:ea typeface="+mj-ea"/>
              </a:rPr>
              <a:t>ただし、当該帰属価値について、</a:t>
            </a:r>
            <a:r>
              <a:rPr lang="en-US" altLang="ja-JP" sz="1800" dirty="0">
                <a:solidFill>
                  <a:srgbClr val="000000"/>
                </a:solidFill>
                <a:latin typeface="Verdana" panose="020B0604030504040204" pitchFamily="34" charset="0"/>
                <a:ea typeface="Verdana" panose="020B0604030504040204" pitchFamily="34" charset="0"/>
              </a:rPr>
              <a:t>GST</a:t>
            </a:r>
            <a:r>
              <a:rPr lang="ja-JP" altLang="en-US" sz="1800" dirty="0">
                <a:solidFill>
                  <a:srgbClr val="000000"/>
                </a:solidFill>
                <a:latin typeface="Verdana" panose="020B0604030504040204" pitchFamily="34" charset="0"/>
                <a:ea typeface="Verdana" panose="020B0604030504040204" pitchFamily="34" charset="0"/>
              </a:rPr>
              <a:t>が課税対象外となることは主張</a:t>
            </a:r>
            <a:r>
              <a:rPr lang="ja-JP" altLang="en-US" sz="1800" dirty="0">
                <a:solidFill>
                  <a:srgbClr val="000000"/>
                </a:solidFill>
                <a:latin typeface="Verdana" panose="020B0604030504040204" pitchFamily="34" charset="0"/>
                <a:ea typeface="+mj-ea"/>
              </a:rPr>
              <a:t>可能である。</a:t>
            </a:r>
          </a:p>
          <a:p>
            <a:pPr lvl="1">
              <a:lnSpc>
                <a:spcPct val="100000"/>
              </a:lnSpc>
              <a:spcBef>
                <a:spcPts val="0"/>
              </a:spcBef>
              <a:buFont typeface="Book Antiqua" panose="02040602050305030304" pitchFamily="18" charset="0"/>
              <a:buChar char="―"/>
            </a:pPr>
            <a:r>
              <a:rPr lang="ja-JP" altLang="en-US" sz="1800" dirty="0">
                <a:solidFill>
                  <a:srgbClr val="000000"/>
                </a:solidFill>
                <a:latin typeface="Verdana" panose="020B0604030504040204" pitchFamily="34" charset="0"/>
                <a:ea typeface="+mj-ea"/>
              </a:rPr>
              <a:t>債務保証は関連者に対してのみ提供され、第三者に対しては提供されない</a:t>
            </a:r>
          </a:p>
          <a:p>
            <a:pPr lvl="1">
              <a:lnSpc>
                <a:spcPct val="100000"/>
              </a:lnSpc>
              <a:spcBef>
                <a:spcPts val="0"/>
              </a:spcBef>
              <a:buFont typeface="Book Antiqua" panose="02040602050305030304" pitchFamily="18" charset="0"/>
              <a:buChar char="―"/>
            </a:pPr>
            <a:r>
              <a:rPr lang="ja-JP" altLang="en-US" sz="1800" dirty="0">
                <a:solidFill>
                  <a:srgbClr val="000000"/>
                </a:solidFill>
                <a:latin typeface="Verdana" panose="020B0604030504040204" pitchFamily="34" charset="0"/>
                <a:ea typeface="+mj-ea"/>
              </a:rPr>
              <a:t>当該保証は子会社への投資の価値を守る</a:t>
            </a:r>
            <a:r>
              <a:rPr lang="en-US" altLang="ja-JP" sz="1800" dirty="0">
                <a:solidFill>
                  <a:srgbClr val="000000"/>
                </a:solidFill>
                <a:latin typeface="Verdana" panose="020B0604030504040204" pitchFamily="34" charset="0"/>
                <a:ea typeface="Verdana" panose="020B0604030504040204" pitchFamily="34" charset="0"/>
              </a:rPr>
              <a:t>/</a:t>
            </a:r>
            <a:r>
              <a:rPr lang="ja-JP" altLang="en-US" sz="1800" dirty="0">
                <a:solidFill>
                  <a:srgbClr val="000000"/>
                </a:solidFill>
                <a:latin typeface="Verdana" panose="020B0604030504040204" pitchFamily="34" charset="0"/>
                <a:ea typeface="+mj-ea"/>
              </a:rPr>
              <a:t>向上させるためだけに与えられる</a:t>
            </a:r>
          </a:p>
          <a:p>
            <a:pPr lvl="1">
              <a:lnSpc>
                <a:spcPct val="100000"/>
              </a:lnSpc>
              <a:spcBef>
                <a:spcPts val="0"/>
              </a:spcBef>
              <a:buFont typeface="Book Antiqua" panose="02040602050305030304" pitchFamily="18" charset="0"/>
              <a:buChar char="―"/>
            </a:pPr>
            <a:r>
              <a:rPr lang="ja-JP" altLang="en-US" sz="1800" dirty="0">
                <a:solidFill>
                  <a:srgbClr val="000000"/>
                </a:solidFill>
                <a:latin typeface="Verdana" panose="020B0604030504040204" pitchFamily="34" charset="0"/>
                <a:ea typeface="+mj-ea"/>
              </a:rPr>
              <a:t>それは単なる株主活動としての機能であり、貸し手に債務保証を提供することは、親会社の事業または事業の促進のために行われるものではない</a:t>
            </a:r>
          </a:p>
          <a:p>
            <a:pPr marL="266700" lvl="1" indent="0">
              <a:lnSpc>
                <a:spcPct val="100000"/>
              </a:lnSpc>
              <a:spcBef>
                <a:spcPts val="0"/>
              </a:spcBef>
              <a:buNone/>
            </a:pPr>
            <a:endParaRPr lang="en-US" sz="1700" dirty="0">
              <a:solidFill>
                <a:srgbClr val="000000"/>
              </a:solidFill>
              <a:highlight>
                <a:srgbClr val="FFFF00"/>
              </a:highlight>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12</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338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7/7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ja-JP" altLang="en-US" sz="1700" b="1" dirty="0">
                <a:solidFill>
                  <a:srgbClr val="000000"/>
                </a:solidFill>
                <a:latin typeface="Book Antiqua" panose="02040602050305030304" pitchFamily="18" charset="0"/>
              </a:rPr>
              <a:t>債務保証料の評価</a:t>
            </a:r>
          </a:p>
          <a:p>
            <a:pPr marL="0" indent="0">
              <a:lnSpc>
                <a:spcPct val="100000"/>
              </a:lnSpc>
              <a:spcBef>
                <a:spcPts val="0"/>
              </a:spcBef>
              <a:buNone/>
            </a:pPr>
            <a:endParaRPr lang="ja-JP" altLang="en-US" sz="1700" b="1" dirty="0">
              <a:solidFill>
                <a:srgbClr val="000000"/>
              </a:solidFill>
              <a:latin typeface="Book Antiqua" panose="02040602050305030304" pitchFamily="18" charset="0"/>
            </a:endParaRPr>
          </a:p>
          <a:p>
            <a:pPr>
              <a:lnSpc>
                <a:spcPct val="100000"/>
              </a:lnSpc>
              <a:spcBef>
                <a:spcPts val="0"/>
              </a:spcBef>
            </a:pPr>
            <a:r>
              <a:rPr lang="en-US" altLang="ja-JP" sz="1700" dirty="0">
                <a:solidFill>
                  <a:srgbClr val="000000"/>
                </a:solidFill>
                <a:latin typeface="Book Antiqua" panose="02040602050305030304" pitchFamily="18" charset="0"/>
              </a:rPr>
              <a:t>2017 </a:t>
            </a:r>
            <a:r>
              <a:rPr lang="ja-JP" altLang="en-US" sz="1700" dirty="0">
                <a:solidFill>
                  <a:srgbClr val="000000"/>
                </a:solidFill>
                <a:latin typeface="Book Antiqua" panose="02040602050305030304" pitchFamily="18" charset="0"/>
              </a:rPr>
              <a:t>年中央物品・サービス税ルール </a:t>
            </a:r>
            <a:r>
              <a:rPr lang="en-US" altLang="ja-JP" sz="17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2017 </a:t>
            </a:r>
            <a:r>
              <a:rPr lang="ja-JP" altLang="en-US" sz="1700" dirty="0">
                <a:solidFill>
                  <a:srgbClr val="000000"/>
                </a:solidFill>
                <a:latin typeface="Book Antiqua" panose="02040602050305030304" pitchFamily="18" charset="0"/>
              </a:rPr>
              <a:t>年</a:t>
            </a:r>
            <a:r>
              <a:rPr lang="en-US" altLang="ja-JP" sz="1700" dirty="0">
                <a:solidFill>
                  <a:srgbClr val="000000"/>
                </a:solidFill>
                <a:latin typeface="Book Antiqua" panose="02040602050305030304" pitchFamily="18" charset="0"/>
              </a:rPr>
              <a:t> CGST </a:t>
            </a:r>
            <a:r>
              <a:rPr lang="ja-JP" altLang="en-US" sz="1700" dirty="0">
                <a:solidFill>
                  <a:srgbClr val="000000"/>
                </a:solidFill>
                <a:latin typeface="Book Antiqua" panose="02040602050305030304" pitchFamily="18" charset="0"/>
              </a:rPr>
              <a:t>ルール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のルール </a:t>
            </a:r>
            <a:r>
              <a:rPr lang="en-US" altLang="ja-JP" sz="1700" dirty="0">
                <a:solidFill>
                  <a:srgbClr val="000000"/>
                </a:solidFill>
                <a:latin typeface="Book Antiqua" panose="02040602050305030304" pitchFamily="18" charset="0"/>
              </a:rPr>
              <a:t>28 </a:t>
            </a:r>
            <a:r>
              <a:rPr lang="ja-JP" altLang="en-US" sz="1700" dirty="0">
                <a:solidFill>
                  <a:srgbClr val="000000"/>
                </a:solidFill>
                <a:latin typeface="Book Antiqua" panose="02040602050305030304" pitchFamily="18" charset="0"/>
              </a:rPr>
              <a:t>は、関連者間または</a:t>
            </a:r>
            <a:r>
              <a:rPr lang="en-US" altLang="ja-JP" sz="1700" dirty="0">
                <a:solidFill>
                  <a:srgbClr val="000000"/>
                </a:solidFill>
                <a:latin typeface="Book Antiqua" panose="02040602050305030304" pitchFamily="18" charset="0"/>
              </a:rPr>
              <a:t>Distinct Person</a:t>
            </a:r>
            <a:r>
              <a:rPr lang="ja-JP" altLang="en-US" sz="1700" dirty="0">
                <a:solidFill>
                  <a:srgbClr val="000000"/>
                </a:solidFill>
                <a:latin typeface="Book Antiqua" panose="02040602050305030304" pitchFamily="18" charset="0"/>
              </a:rPr>
              <a:t>間の</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の評価を扱っている。</a:t>
            </a:r>
          </a:p>
          <a:p>
            <a:pPr marL="0" indent="0">
              <a:lnSpc>
                <a:spcPct val="100000"/>
              </a:lnSpc>
              <a:spcBef>
                <a:spcPts val="0"/>
              </a:spcBef>
              <a:buNone/>
            </a:pPr>
            <a:endParaRPr lang="ja-JP" altLang="en-US" sz="1700" dirty="0">
              <a:solidFill>
                <a:srgbClr val="000000"/>
              </a:solidFill>
              <a:latin typeface="Book Antiqua" panose="02040602050305030304" pitchFamily="18" charset="0"/>
            </a:endParaRPr>
          </a:p>
          <a:p>
            <a:pPr>
              <a:lnSpc>
                <a:spcPct val="100000"/>
              </a:lnSpc>
              <a:spcBef>
                <a:spcPts val="0"/>
              </a:spcBef>
            </a:pPr>
            <a:r>
              <a:rPr lang="ja-JP" altLang="en-US" sz="1700" dirty="0">
                <a:solidFill>
                  <a:srgbClr val="000000"/>
                </a:solidFill>
                <a:latin typeface="Book Antiqua" panose="02040602050305030304" pitchFamily="18" charset="0"/>
              </a:rPr>
              <a:t>本ルールは、公開市場価値又は類似の種類と品質の</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の価値について規定している。</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ja-JP" altLang="en-US" sz="1700" dirty="0">
                <a:solidFill>
                  <a:srgbClr val="000000"/>
                </a:solidFill>
                <a:latin typeface="Book Antiqua" panose="02040602050305030304" pitchFamily="18" charset="0"/>
              </a:rPr>
              <a:t>ルール</a:t>
            </a:r>
            <a:r>
              <a:rPr lang="en-US" altLang="ja-JP" sz="1700" dirty="0">
                <a:solidFill>
                  <a:srgbClr val="000000"/>
                </a:solidFill>
                <a:latin typeface="Book Antiqua" panose="02040602050305030304" pitchFamily="18" charset="0"/>
              </a:rPr>
              <a:t>28 </a:t>
            </a:r>
            <a:r>
              <a:rPr lang="ja-JP" altLang="en-US" sz="1700" dirty="0">
                <a:solidFill>
                  <a:srgbClr val="000000"/>
                </a:solidFill>
                <a:latin typeface="Book Antiqua" panose="02040602050305030304" pitchFamily="18" charset="0"/>
              </a:rPr>
              <a:t>に基づいて価値を算定できない場合には、ルール</a:t>
            </a:r>
            <a:r>
              <a:rPr lang="en-US" altLang="ja-JP" sz="1700" dirty="0">
                <a:solidFill>
                  <a:srgbClr val="000000"/>
                </a:solidFill>
                <a:latin typeface="Book Antiqua" panose="02040602050305030304" pitchFamily="18" charset="0"/>
              </a:rPr>
              <a:t>30 </a:t>
            </a:r>
            <a:r>
              <a:rPr lang="ja-JP" altLang="en-US" sz="1700" dirty="0">
                <a:solidFill>
                  <a:srgbClr val="000000"/>
                </a:solidFill>
                <a:latin typeface="Book Antiqua" panose="02040602050305030304" pitchFamily="18" charset="0"/>
              </a:rPr>
              <a:t>に従ってコストに基づいて算定することができる。ただし、債務保証では親会社における費用が含まれていないため、ルール第</a:t>
            </a:r>
            <a:r>
              <a:rPr lang="en-US" altLang="ja-JP" sz="1700" dirty="0">
                <a:solidFill>
                  <a:srgbClr val="000000"/>
                </a:solidFill>
                <a:latin typeface="Book Antiqua" panose="02040602050305030304" pitchFamily="18" charset="0"/>
              </a:rPr>
              <a:t>30 </a:t>
            </a:r>
            <a:r>
              <a:rPr lang="ja-JP" altLang="en-US" sz="1700" dirty="0">
                <a:solidFill>
                  <a:srgbClr val="000000"/>
                </a:solidFill>
                <a:latin typeface="Book Antiqua" panose="02040602050305030304" pitchFamily="18" charset="0"/>
              </a:rPr>
              <a:t>も適用されない可能性がある。</a:t>
            </a:r>
          </a:p>
          <a:p>
            <a:pPr marL="0" indent="0">
              <a:lnSpc>
                <a:spcPct val="100000"/>
              </a:lnSpc>
              <a:spcBef>
                <a:spcPts val="0"/>
              </a:spcBef>
              <a:buNone/>
            </a:pPr>
            <a:endParaRPr lang="ja-JP" altLang="en-US" sz="1700" dirty="0">
              <a:solidFill>
                <a:srgbClr val="000000"/>
              </a:solidFill>
              <a:latin typeface="Book Antiqua" panose="02040602050305030304" pitchFamily="18" charset="0"/>
            </a:endParaRPr>
          </a:p>
          <a:p>
            <a:pPr>
              <a:lnSpc>
                <a:spcPct val="100000"/>
              </a:lnSpc>
              <a:spcBef>
                <a:spcPts val="0"/>
              </a:spcBef>
            </a:pPr>
            <a:r>
              <a:rPr lang="ja-JP" altLang="en-US" sz="1700" dirty="0">
                <a:solidFill>
                  <a:srgbClr val="000000"/>
                </a:solidFill>
                <a:latin typeface="Book Antiqua" panose="02040602050305030304" pitchFamily="18" charset="0"/>
              </a:rPr>
              <a:t>ルール</a:t>
            </a:r>
            <a:r>
              <a:rPr lang="en-US" altLang="ja-JP" sz="1700" dirty="0">
                <a:solidFill>
                  <a:srgbClr val="000000"/>
                </a:solidFill>
                <a:latin typeface="Book Antiqua" panose="02040602050305030304" pitchFamily="18" charset="0"/>
              </a:rPr>
              <a:t>31 </a:t>
            </a:r>
            <a:r>
              <a:rPr lang="ja-JP" altLang="en-US" sz="1700" dirty="0">
                <a:solidFill>
                  <a:srgbClr val="000000"/>
                </a:solidFill>
                <a:latin typeface="Book Antiqua" panose="02040602050305030304" pitchFamily="18" charset="0"/>
              </a:rPr>
              <a:t>は価値算定にあたり残余評価方法を規定している。また、ルール</a:t>
            </a:r>
            <a:r>
              <a:rPr lang="en-US" altLang="ja-JP" sz="1700" dirty="0">
                <a:solidFill>
                  <a:srgbClr val="000000"/>
                </a:solidFill>
                <a:latin typeface="Book Antiqua" panose="02040602050305030304" pitchFamily="18" charset="0"/>
              </a:rPr>
              <a:t>31</a:t>
            </a:r>
            <a:r>
              <a:rPr lang="ja-JP" altLang="en-US" sz="1700" dirty="0">
                <a:solidFill>
                  <a:srgbClr val="000000"/>
                </a:solidFill>
                <a:latin typeface="Book Antiqua" panose="02040602050305030304" pitchFamily="18" charset="0"/>
              </a:rPr>
              <a:t>は一般規定、第 </a:t>
            </a:r>
            <a:r>
              <a:rPr lang="en-US" altLang="ja-JP" sz="1700" dirty="0">
                <a:solidFill>
                  <a:srgbClr val="000000"/>
                </a:solidFill>
                <a:latin typeface="Book Antiqua" panose="02040602050305030304" pitchFamily="18" charset="0"/>
              </a:rPr>
              <a:t>15 </a:t>
            </a:r>
            <a:r>
              <a:rPr lang="ja-JP" altLang="en-US" sz="1700" dirty="0">
                <a:solidFill>
                  <a:srgbClr val="000000"/>
                </a:solidFill>
                <a:latin typeface="Book Antiqua" panose="02040602050305030304" pitchFamily="18" charset="0"/>
              </a:rPr>
              <a:t>条における合理的規定及び該当のチャプターにおける規定に合致した、合理的な方法により評価を行う必要がある、と規定している。</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所得税法における移転価格税制の観点から行われるベンチマークも、手がかりを得ることが可能である。</a:t>
            </a:r>
            <a:endParaRPr lang="en-US" sz="1700" dirty="0">
              <a:solidFill>
                <a:srgbClr val="000000"/>
              </a:solidFill>
              <a:highlight>
                <a:srgbClr val="FFFF00"/>
              </a:highlight>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13</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22206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1/5</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7431475" cy="4705188"/>
          </a:xfrm>
        </p:spPr>
        <p:txBody>
          <a:bodyPr>
            <a:normAutofit/>
          </a:bodyPr>
          <a:lstStyle/>
          <a:p>
            <a:pPr marL="271463" indent="-271463">
              <a:lnSpc>
                <a:spcPct val="100000"/>
              </a:lnSpc>
              <a:spcBef>
                <a:spcPts val="0"/>
              </a:spcBef>
            </a:pPr>
            <a:r>
              <a:rPr lang="ja-JP" altLang="en-US" sz="1700" dirty="0">
                <a:solidFill>
                  <a:srgbClr val="000000"/>
                </a:solidFill>
                <a:latin typeface="Book Antiqua" panose="02040602050305030304" pitchFamily="18" charset="0"/>
              </a:rPr>
              <a:t>債務保証料の課税関係は、論争となっている問題である。</a:t>
            </a:r>
          </a:p>
          <a:p>
            <a:pPr marL="271463" indent="-271463">
              <a:lnSpc>
                <a:spcPct val="100000"/>
              </a:lnSpc>
              <a:spcBef>
                <a:spcPts val="0"/>
              </a:spcBef>
            </a:pPr>
            <a:endParaRPr lang="ja-JP" alt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インド税務当局は、次のような料金・所得を課税対象としている。</a:t>
            </a:r>
          </a:p>
          <a:p>
            <a:pPr marL="800100" lvl="1" indent="-342900">
              <a:lnSpc>
                <a:spcPct val="100000"/>
              </a:lnSpc>
              <a:spcBef>
                <a:spcPts val="0"/>
              </a:spcBef>
              <a:buFont typeface="+mj-lt"/>
              <a:buAutoNum type="alphaLcParenR"/>
            </a:pPr>
            <a:r>
              <a:rPr lang="ja-JP" altLang="en-US" sz="1700" dirty="0">
                <a:solidFill>
                  <a:srgbClr val="000000"/>
                </a:solidFill>
                <a:latin typeface="Book Antiqua" panose="02040602050305030304" pitchFamily="18" charset="0"/>
              </a:rPr>
              <a:t>利子（租税条約第</a:t>
            </a:r>
            <a:r>
              <a:rPr lang="en-US" altLang="ja-JP" sz="1700" dirty="0">
                <a:solidFill>
                  <a:srgbClr val="000000"/>
                </a:solidFill>
                <a:latin typeface="Book Antiqua" panose="02040602050305030304" pitchFamily="18" charset="0"/>
              </a:rPr>
              <a:t>11</a:t>
            </a:r>
            <a:r>
              <a:rPr lang="ja-JP" altLang="en-US" sz="1700" dirty="0">
                <a:solidFill>
                  <a:srgbClr val="000000"/>
                </a:solidFill>
                <a:latin typeface="Book Antiqua" panose="02040602050305030304" pitchFamily="18" charset="0"/>
              </a:rPr>
              <a:t>条）</a:t>
            </a:r>
          </a:p>
          <a:p>
            <a:pPr marL="800100" lvl="1" indent="-342900">
              <a:lnSpc>
                <a:spcPct val="100000"/>
              </a:lnSpc>
              <a:spcBef>
                <a:spcPts val="0"/>
              </a:spcBef>
              <a:buFont typeface="+mj-lt"/>
              <a:buAutoNum type="alphaLcParenR"/>
            </a:pPr>
            <a:r>
              <a:rPr lang="ja-JP" altLang="en-US" sz="1700" dirty="0">
                <a:solidFill>
                  <a:srgbClr val="000000"/>
                </a:solidFill>
                <a:latin typeface="Book Antiqua" panose="02040602050305030304" pitchFamily="18" charset="0"/>
              </a:rPr>
              <a:t>技術役務料金（租税条約第</a:t>
            </a:r>
            <a:r>
              <a:rPr lang="en-US" altLang="ja-JP" sz="1700" dirty="0">
                <a:solidFill>
                  <a:srgbClr val="000000"/>
                </a:solidFill>
                <a:latin typeface="Book Antiqua" panose="02040602050305030304" pitchFamily="18" charset="0"/>
              </a:rPr>
              <a:t>12</a:t>
            </a:r>
            <a:r>
              <a:rPr lang="ja-JP" altLang="en-US" sz="1700" dirty="0">
                <a:solidFill>
                  <a:srgbClr val="000000"/>
                </a:solidFill>
                <a:latin typeface="Book Antiqua" panose="02040602050305030304" pitchFamily="18" charset="0"/>
              </a:rPr>
              <a:t>条）</a:t>
            </a:r>
          </a:p>
          <a:p>
            <a:pPr marL="800100" lvl="1" indent="-342900">
              <a:lnSpc>
                <a:spcPct val="100000"/>
              </a:lnSpc>
              <a:spcBef>
                <a:spcPts val="0"/>
              </a:spcBef>
              <a:buFont typeface="+mj-lt"/>
              <a:buAutoNum type="alphaLcParenR"/>
            </a:pPr>
            <a:r>
              <a:rPr lang="ja-JP" altLang="en-US" sz="1700" dirty="0">
                <a:solidFill>
                  <a:srgbClr val="000000"/>
                </a:solidFill>
                <a:latin typeface="Book Antiqua" panose="02040602050305030304" pitchFamily="18" charset="0"/>
              </a:rPr>
              <a:t>その他所得 </a:t>
            </a:r>
            <a:r>
              <a:rPr lang="en-US" altLang="ja-JP" sz="17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租税条約第</a:t>
            </a:r>
            <a:r>
              <a:rPr lang="en-US" altLang="ja-JP" sz="1700" dirty="0">
                <a:solidFill>
                  <a:srgbClr val="000000"/>
                </a:solidFill>
                <a:latin typeface="Book Antiqua" panose="02040602050305030304" pitchFamily="18" charset="0"/>
              </a:rPr>
              <a:t>22</a:t>
            </a:r>
            <a:r>
              <a:rPr lang="ja-JP" altLang="en-US" sz="1700" dirty="0">
                <a:solidFill>
                  <a:srgbClr val="000000"/>
                </a:solidFill>
                <a:latin typeface="Book Antiqua" panose="02040602050305030304" pitchFamily="18" charset="0"/>
              </a:rPr>
              <a:t>条</a:t>
            </a:r>
            <a:r>
              <a:rPr lang="en-US" altLang="ja-JP" sz="1700" dirty="0">
                <a:solidFill>
                  <a:srgbClr val="000000"/>
                </a:solidFill>
                <a:latin typeface="Book Antiqua" panose="02040602050305030304" pitchFamily="18" charset="0"/>
              </a:rPr>
              <a:t>)</a:t>
            </a:r>
          </a:p>
          <a:p>
            <a:pPr marL="271463" indent="-271463">
              <a:lnSpc>
                <a:spcPct val="100000"/>
              </a:lnSpc>
              <a:spcBef>
                <a:spcPts val="0"/>
              </a:spcBef>
            </a:pPr>
            <a:endParaRPr lang="en-US" altLang="ja-JP"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以前は、インド税務当局は、保証料は技術役務料金料又は利子の性質を有する、と主張していた。</a:t>
            </a:r>
          </a:p>
          <a:p>
            <a:pPr marL="271463" indent="-271463">
              <a:lnSpc>
                <a:spcPct val="100000"/>
              </a:lnSpc>
              <a:spcBef>
                <a:spcPts val="0"/>
              </a:spcBef>
            </a:pPr>
            <a:endParaRPr lang="ja-JP" alt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最近では、所得税担当官は保証料を「その他所得」として課税する立場を取っている。</a:t>
            </a:r>
            <a:endParaRPr lang="en-US" sz="1700" dirty="0">
              <a:solidFill>
                <a:srgbClr val="000000"/>
              </a:solidFill>
              <a:latin typeface="Book Antiqua" panose="02040602050305030304" pitchFamily="18" charset="0"/>
            </a:endParaRP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14</a:t>
            </a:fld>
            <a:endParaRPr lang="en-US" altLang="en-US" sz="1400" dirty="0">
              <a:latin typeface="Book Antiqua" panose="02040602050305030304" pitchFamily="18" charset="0"/>
            </a:endParaRPr>
          </a:p>
        </p:txBody>
      </p:sp>
      <p:pic>
        <p:nvPicPr>
          <p:cNvPr id="2050" name="Picture 2" descr="Guarantee Policies: how do they differ from the normal Insurance policy |  Klapton Insurance">
            <a:extLst>
              <a:ext uri="{FF2B5EF4-FFF2-40B4-BE49-F238E27FC236}">
                <a16:creationId xmlns:a16="http://schemas.microsoft.com/office/drawing/2014/main" id="{26B5A7CC-EDB6-A2FF-DB1A-7AE8716A5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75" y="2205637"/>
            <a:ext cx="3438525"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3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2/5</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ja-JP" altLang="en-US" sz="2000" dirty="0">
                <a:solidFill>
                  <a:srgbClr val="000000"/>
                </a:solidFill>
                <a:latin typeface="Book Antiqua" panose="02040602050305030304" pitchFamily="18" charset="0"/>
              </a:rPr>
              <a:t>技術役務料金」としての課税関係</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a:lnSpc>
                <a:spcPct val="100000"/>
              </a:lnSpc>
              <a:spcBef>
                <a:spcPts val="0"/>
              </a:spcBef>
            </a:pPr>
            <a:endParaRPr lang="ja-JP" altLang="en-US" sz="1800" dirty="0">
              <a:solidFill>
                <a:srgbClr val="000000"/>
              </a:solidFill>
              <a:latin typeface="Book Antiqua" panose="02040602050305030304" pitchFamily="18" charset="0"/>
            </a:endParaRPr>
          </a:p>
          <a:p>
            <a:pPr>
              <a:lnSpc>
                <a:spcPct val="100000"/>
              </a:lnSpc>
              <a:spcBef>
                <a:spcPts val="0"/>
              </a:spcBef>
            </a:pPr>
            <a:r>
              <a:rPr lang="ja-JP" altLang="en-US" sz="1800" dirty="0">
                <a:solidFill>
                  <a:srgbClr val="000000"/>
                </a:solidFill>
                <a:latin typeface="Book Antiqua" panose="02040602050305030304" pitchFamily="18" charset="0"/>
              </a:rPr>
              <a:t>インドの租税裁判所（</a:t>
            </a:r>
            <a:r>
              <a:rPr lang="en-US" sz="1800" dirty="0">
                <a:solidFill>
                  <a:srgbClr val="000000"/>
                </a:solidFill>
                <a:latin typeface="Book Antiqua" panose="02040602050305030304" pitchFamily="18" charset="0"/>
              </a:rPr>
              <a:t> Tax Tribunals </a:t>
            </a:r>
            <a:r>
              <a:rPr lang="ja-JP" altLang="en-US" sz="1800" dirty="0">
                <a:solidFill>
                  <a:srgbClr val="000000"/>
                </a:solidFill>
                <a:latin typeface="Book Antiqua" panose="02040602050305030304" pitchFamily="18" charset="0"/>
              </a:rPr>
              <a:t>）は、保証料が技術役務料金とは考えられないと一貫して判断してきた。</a:t>
            </a:r>
            <a:endParaRPr lang="en-IN" altLang="ja-JP" sz="1800" dirty="0">
              <a:solidFill>
                <a:srgbClr val="000000"/>
              </a:solidFill>
              <a:latin typeface="Book Antiqua" panose="02040602050305030304" pitchFamily="18" charset="0"/>
            </a:endParaRPr>
          </a:p>
          <a:p>
            <a:pPr>
              <a:lnSpc>
                <a:spcPct val="100000"/>
              </a:lnSpc>
              <a:spcBef>
                <a:spcPts val="0"/>
              </a:spcBef>
            </a:pPr>
            <a:endParaRPr lang="ja-JP" altLang="en-US" sz="1800" dirty="0">
              <a:solidFill>
                <a:srgbClr val="000000"/>
              </a:solidFill>
              <a:latin typeface="Book Antiqua" panose="02040602050305030304" pitchFamily="18" charset="0"/>
            </a:endParaRPr>
          </a:p>
          <a:p>
            <a:pPr>
              <a:lnSpc>
                <a:spcPct val="100000"/>
              </a:lnSpc>
              <a:spcBef>
                <a:spcPts val="0"/>
              </a:spcBef>
            </a:pPr>
            <a:r>
              <a:rPr lang="ja-JP" altLang="en-US" sz="1800" dirty="0">
                <a:solidFill>
                  <a:srgbClr val="000000"/>
                </a:solidFill>
                <a:latin typeface="Book Antiqua" panose="02040602050305030304" pitchFamily="18" charset="0"/>
              </a:rPr>
              <a:t>債務保証の提供は、技術役務又はコンサルティング・サービスの提供を含まない。</a:t>
            </a:r>
          </a:p>
          <a:p>
            <a:pPr marL="0" indent="0">
              <a:lnSpc>
                <a:spcPct val="100000"/>
              </a:lnSpc>
              <a:spcBef>
                <a:spcPts val="0"/>
              </a:spcBef>
              <a:buNone/>
            </a:pPr>
            <a:endParaRPr lang="ja-JP" alt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デリーの租税裁判所は、保証料は技術役務提供に対する料金の性質のものではないと判断した（</a:t>
            </a:r>
            <a:r>
              <a:rPr lang="en-US" altLang="ja-JP" sz="1800" dirty="0">
                <a:solidFill>
                  <a:srgbClr val="000000"/>
                </a:solidFill>
                <a:latin typeface="Book Antiqua" panose="02040602050305030304" pitchFamily="18" charset="0"/>
              </a:rPr>
              <a:t> JC Decaux S.A. vs. ACIT</a:t>
            </a:r>
            <a:r>
              <a:rPr lang="ja-JP" altLang="en-US" sz="1800" dirty="0">
                <a:solidFill>
                  <a:srgbClr val="000000"/>
                </a:solidFill>
                <a:latin typeface="Book Antiqua" panose="02040602050305030304" pitchFamily="18" charset="0"/>
              </a:rPr>
              <a:t>、</a:t>
            </a:r>
            <a:r>
              <a:rPr lang="en-US" altLang="ja-JP" sz="1800" dirty="0">
                <a:solidFill>
                  <a:srgbClr val="000000"/>
                </a:solidFill>
                <a:latin typeface="Book Antiqua" panose="02040602050305030304" pitchFamily="18" charset="0"/>
              </a:rPr>
              <a:t>Circle-2(1)(1) (International Taxation) [2020] 116 taxmann.com 408 (Delhi - Trib.)</a:t>
            </a:r>
            <a:r>
              <a:rPr lang="ja-JP" altLang="en-US" sz="1800" dirty="0">
                <a:solidFill>
                  <a:srgbClr val="000000"/>
                </a:solidFill>
                <a:latin typeface="Book Antiqua" panose="02040602050305030304" pitchFamily="18" charset="0"/>
              </a:rPr>
              <a:t>、</a:t>
            </a:r>
            <a:r>
              <a:rPr lang="en-US" altLang="ja-JP" sz="1800" dirty="0">
                <a:solidFill>
                  <a:srgbClr val="000000"/>
                </a:solidFill>
                <a:latin typeface="Book Antiqua" panose="02040602050305030304" pitchFamily="18" charset="0"/>
              </a:rPr>
              <a:t>Lease Plan India (P.) Ltd. vs. DCIT [2020] 117 taxmann.com 343 (Delhi - Trib.) </a:t>
            </a:r>
            <a:r>
              <a:rPr lang="ja-JP" altLang="en-US" sz="1800" dirty="0">
                <a:solidFill>
                  <a:srgbClr val="000000"/>
                </a:solidFill>
                <a:latin typeface="Book Antiqua" panose="02040602050305030304" pitchFamily="18" charset="0"/>
              </a:rPr>
              <a:t>。</a:t>
            </a:r>
            <a:endParaRPr lang="en-US" sz="18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15</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264990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3/5</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ja-JP" altLang="en-US" sz="2000" b="1" dirty="0">
                <a:solidFill>
                  <a:srgbClr val="000000"/>
                </a:solidFill>
                <a:latin typeface="Book Antiqua" panose="02040602050305030304" pitchFamily="18" charset="0"/>
              </a:rPr>
              <a:t>利子所得としての課税関係</a:t>
            </a:r>
            <a:endParaRPr lang="en-US" sz="2000" b="1" dirty="0">
              <a:solidFill>
                <a:srgbClr val="000000"/>
              </a:solidFill>
              <a:latin typeface="Book Antiqua" panose="02040602050305030304" pitchFamily="18" charset="0"/>
            </a:endParaRPr>
          </a:p>
          <a:p>
            <a:pPr marL="271463" indent="-271463">
              <a:lnSpc>
                <a:spcPct val="100000"/>
              </a:lnSpc>
              <a:spcBef>
                <a:spcPts val="0"/>
              </a:spcBef>
            </a:pPr>
            <a:endParaRPr lang="en-IN" altLang="ja-JP" sz="20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日印租税条約第 </a:t>
            </a:r>
            <a:r>
              <a:rPr lang="en-US" altLang="ja-JP" sz="1800" dirty="0">
                <a:solidFill>
                  <a:srgbClr val="000000"/>
                </a:solidFill>
                <a:latin typeface="Book Antiqua" panose="02040602050305030304" pitchFamily="18" charset="0"/>
              </a:rPr>
              <a:t>11 </a:t>
            </a:r>
            <a:r>
              <a:rPr lang="ja-JP" altLang="en-US" sz="1800" dirty="0">
                <a:solidFill>
                  <a:srgbClr val="000000"/>
                </a:solidFill>
                <a:latin typeface="Book Antiqua" panose="02040602050305030304" pitchFamily="18" charset="0"/>
              </a:rPr>
              <a:t>条第 </a:t>
            </a:r>
            <a:r>
              <a:rPr lang="en-US" altLang="ja-JP" sz="1800" dirty="0">
                <a:solidFill>
                  <a:srgbClr val="000000"/>
                </a:solidFill>
                <a:latin typeface="Book Antiqua" panose="02040602050305030304" pitchFamily="18" charset="0"/>
              </a:rPr>
              <a:t>4 </a:t>
            </a:r>
            <a:r>
              <a:rPr lang="ja-JP" altLang="en-US" sz="1800" dirty="0">
                <a:solidFill>
                  <a:srgbClr val="000000"/>
                </a:solidFill>
                <a:latin typeface="Book Antiqua" panose="02040602050305030304" pitchFamily="18" charset="0"/>
              </a:rPr>
              <a:t>項で定義されている「利子」は、あらゆる種類の債権から生じる収入を対象としている。</a:t>
            </a:r>
            <a:endParaRPr lang="en-IN" altLang="ja-JP" sz="1800" dirty="0">
              <a:solidFill>
                <a:srgbClr val="000000"/>
              </a:solidFill>
              <a:latin typeface="Book Antiqua" panose="02040602050305030304" pitchFamily="18" charset="0"/>
            </a:endParaRP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ただし、明示的に保証料をその範囲内とするものではない。</a:t>
            </a:r>
            <a:endParaRPr lang="en-US" sz="1800" dirty="0">
              <a:solidFill>
                <a:srgbClr val="000000"/>
              </a:solidFill>
              <a:latin typeface="Book Antiqua" panose="02040602050305030304" pitchFamily="18" charset="0"/>
            </a:endParaRP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租税裁判所は、保証人による借り手に対する債務は存在しないため、保証料を「利子」と称することはできないと判断した。</a:t>
            </a:r>
          </a:p>
          <a:p>
            <a:pPr marL="271463" indent="-271463">
              <a:lnSpc>
                <a:spcPct val="100000"/>
              </a:lnSpc>
              <a:spcBef>
                <a:spcPts val="0"/>
              </a:spcBef>
            </a:pPr>
            <a:endParaRPr lang="ja-JP" alt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デリーの租税裁判所は、保証料は利子の性質ではないと判断した（</a:t>
            </a:r>
            <a:r>
              <a:rPr lang="en-US" altLang="ja-JP" sz="1800" dirty="0">
                <a:solidFill>
                  <a:srgbClr val="000000"/>
                </a:solidFill>
                <a:latin typeface="Book Antiqua" panose="02040602050305030304" pitchFamily="18" charset="0"/>
              </a:rPr>
              <a:t>Lease Plan India (P.) Ltd. vs. DCIT [2020] 117 taxmann.com 343 (Delhi - Trib.)</a:t>
            </a:r>
            <a:r>
              <a:rPr lang="ja-JP" altLang="en-US" sz="1800" dirty="0">
                <a:solidFill>
                  <a:srgbClr val="000000"/>
                </a:solidFill>
                <a:latin typeface="Book Antiqua" panose="02040602050305030304" pitchFamily="18" charset="0"/>
              </a:rPr>
              <a:t>、</a:t>
            </a:r>
            <a:r>
              <a:rPr lang="en-US" altLang="ja-JP" sz="1800" dirty="0">
                <a:solidFill>
                  <a:srgbClr val="000000"/>
                </a:solidFill>
                <a:latin typeface="Book Antiqua" panose="02040602050305030304" pitchFamily="18" charset="0"/>
              </a:rPr>
              <a:t>Johnson Matthey Public Ltd. Company vs. DCIT [2017] 88 taxmann.com 127 (Delhi - Trib.) </a:t>
            </a:r>
            <a:r>
              <a:rPr lang="ja-JP" altLang="en-US" sz="1800" dirty="0">
                <a:solidFill>
                  <a:srgbClr val="000000"/>
                </a:solidFill>
                <a:latin typeface="Book Antiqua" panose="02040602050305030304" pitchFamily="18" charset="0"/>
              </a:rPr>
              <a:t>）。</a:t>
            </a:r>
            <a:endParaRPr lang="en-US" sz="18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16</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161583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4/5</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ja-JP" altLang="en-US" sz="2000" b="1" dirty="0">
                <a:solidFill>
                  <a:srgbClr val="000000"/>
                </a:solidFill>
                <a:latin typeface="Book Antiqua" panose="02040602050305030304" pitchFamily="18" charset="0"/>
              </a:rPr>
              <a:t>「その他所得」としての課税関係</a:t>
            </a:r>
            <a:endParaRPr lang="en-US" sz="2000" b="1" dirty="0">
              <a:solidFill>
                <a:srgbClr val="000000"/>
              </a:solidFill>
              <a:latin typeface="Book Antiqua" panose="02040602050305030304" pitchFamily="18" charset="0"/>
            </a:endParaRP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最近では、所得税当局は、保証料について租税条約の他の特定の条項において規定されていないため、「その他所得」に該当すると主張した</a:t>
            </a:r>
            <a:r>
              <a:rPr lang="en-US" altLang="ja-JP" sz="1800" dirty="0">
                <a:solidFill>
                  <a:srgbClr val="000000"/>
                </a:solidFill>
                <a:latin typeface="Book Antiqua" panose="02040602050305030304" pitchFamily="18" charset="0"/>
              </a:rPr>
              <a:t>.</a:t>
            </a:r>
          </a:p>
          <a:p>
            <a:pPr marL="271463" indent="-271463">
              <a:lnSpc>
                <a:spcPct val="100000"/>
              </a:lnSpc>
              <a:spcBef>
                <a:spcPts val="0"/>
              </a:spcBef>
            </a:pPr>
            <a:endParaRPr lang="en-US" altLang="ja-JP"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デリーの租税裁判所は、保証料は外国親会社にとって「その他所得」に該当すると判断した（</a:t>
            </a:r>
            <a:r>
              <a:rPr lang="en-US" altLang="ja-JP" sz="1800" dirty="0">
                <a:solidFill>
                  <a:srgbClr val="000000"/>
                </a:solidFill>
                <a:latin typeface="Book Antiqua" panose="02040602050305030304" pitchFamily="18" charset="0"/>
              </a:rPr>
              <a:t>Johnson Matthey Public Ltd. Company vs. DCIT [2017] 88 taxmann.com 127 (Delhi - Trib.) </a:t>
            </a:r>
            <a:r>
              <a:rPr lang="ja-JP" altLang="en-US" sz="1800" dirty="0">
                <a:solidFill>
                  <a:srgbClr val="000000"/>
                </a:solidFill>
                <a:latin typeface="Book Antiqua" panose="02040602050305030304" pitchFamily="18" charset="0"/>
              </a:rPr>
              <a:t>）。</a:t>
            </a:r>
          </a:p>
          <a:p>
            <a:pPr marL="271463" indent="-271463">
              <a:lnSpc>
                <a:spcPct val="100000"/>
              </a:lnSpc>
              <a:spcBef>
                <a:spcPts val="0"/>
              </a:spcBef>
            </a:pPr>
            <a:endParaRPr lang="ja-JP" alt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「その他所得」として課税される所得は、インド国内所得税法に基づいて課税される。</a:t>
            </a:r>
            <a:endParaRPr lang="en-US" altLang="ja-JP" sz="1800" dirty="0">
              <a:solidFill>
                <a:srgbClr val="000000"/>
              </a:solidFill>
              <a:latin typeface="Book Antiqua" panose="02040602050305030304" pitchFamily="18" charset="0"/>
            </a:endParaRP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その他所得に対して、</a:t>
            </a:r>
            <a:r>
              <a:rPr lang="en-US" altLang="ja-JP" sz="1800" dirty="0">
                <a:solidFill>
                  <a:srgbClr val="000000"/>
                </a:solidFill>
                <a:latin typeface="Book Antiqua" panose="02040602050305030304" pitchFamily="18" charset="0"/>
              </a:rPr>
              <a:t>40% </a:t>
            </a:r>
            <a:r>
              <a:rPr lang="ja-JP" altLang="en-US" sz="1800" dirty="0">
                <a:solidFill>
                  <a:srgbClr val="000000"/>
                </a:solidFill>
                <a:latin typeface="Book Antiqua" panose="02040602050305030304" pitchFamily="18" charset="0"/>
              </a:rPr>
              <a:t>の基本税率（及び課徴金と健康教育目的税）が適用される。</a:t>
            </a: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インド国内所得税法において「事業所得」として扱うことができる場合には、保証料が「その他所得」に分類されることに異議を唱えることができる（次のスライド参照）。</a:t>
            </a:r>
            <a:endParaRPr lang="en-US" sz="18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highlight>
                <a:srgbClr val="FFFF00"/>
              </a:highlight>
              <a:latin typeface="Book Antiqua" panose="02040602050305030304" pitchFamily="18" charset="0"/>
            </a:endParaRPr>
          </a:p>
          <a:p>
            <a:pPr marL="271463" indent="-271463">
              <a:lnSpc>
                <a:spcPct val="100000"/>
              </a:lnSpc>
              <a:spcBef>
                <a:spcPts val="0"/>
              </a:spcBef>
            </a:pPr>
            <a:endParaRPr lang="en-US" sz="1700" b="1" dirty="0">
              <a:solidFill>
                <a:srgbClr val="000000"/>
              </a:solidFill>
              <a:highlight>
                <a:srgbClr val="FFFF00"/>
              </a:highlight>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17</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29702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5/5</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360617"/>
            <a:ext cx="10926906" cy="4705188"/>
          </a:xfrm>
        </p:spPr>
        <p:txBody>
          <a:bodyPr>
            <a:noAutofit/>
          </a:bodyPr>
          <a:lstStyle/>
          <a:p>
            <a:pPr marL="0" indent="0">
              <a:lnSpc>
                <a:spcPct val="100000"/>
              </a:lnSpc>
              <a:spcBef>
                <a:spcPts val="0"/>
              </a:spcBef>
              <a:buNone/>
            </a:pPr>
            <a:r>
              <a:rPr lang="ja-JP" altLang="en-US" sz="2000" dirty="0">
                <a:solidFill>
                  <a:srgbClr val="000000"/>
                </a:solidFill>
                <a:latin typeface="Book Antiqua" panose="02040602050305030304" pitchFamily="18" charset="0"/>
              </a:rPr>
              <a:t>保証料を「事業所得」と考える根拠</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インド国内所得税法において、「ビジネス」という用語は広く受け入れられており、収入を得る目的で労務又は技術を活用し、人が継続的かつ体系的に行う活動を意味する。</a:t>
            </a:r>
            <a:endParaRPr lang="en-US" sz="1800" dirty="0">
              <a:solidFill>
                <a:srgbClr val="000000"/>
              </a:solidFill>
              <a:latin typeface="Book Antiqua" panose="02040602050305030304" pitchFamily="18" charset="0"/>
            </a:endParaRPr>
          </a:p>
          <a:p>
            <a:pPr marL="0" indent="0">
              <a:lnSpc>
                <a:spcPct val="100000"/>
              </a:lnSpc>
              <a:spcBef>
                <a:spcPts val="0"/>
              </a:spcBef>
              <a:buNone/>
            </a:pPr>
            <a:endParaRPr lang="ja-JP" altLang="en-US" sz="1800" dirty="0">
              <a:solidFill>
                <a:srgbClr val="000000"/>
              </a:solidFill>
              <a:latin typeface="Book Antiqua" panose="02040602050305030304" pitchFamily="18" charset="0"/>
            </a:endParaRPr>
          </a:p>
          <a:p>
            <a:pPr>
              <a:lnSpc>
                <a:spcPct val="100000"/>
              </a:lnSpc>
              <a:spcBef>
                <a:spcPts val="0"/>
              </a:spcBef>
            </a:pPr>
            <a:r>
              <a:rPr lang="ja-JP" altLang="en-US" sz="1800" dirty="0">
                <a:solidFill>
                  <a:srgbClr val="000000"/>
                </a:solidFill>
                <a:latin typeface="Book Antiqua" panose="02040602050305030304" pitchFamily="18" charset="0"/>
              </a:rPr>
              <a:t>また、</a:t>
            </a:r>
            <a:r>
              <a:rPr lang="en-US" altLang="ja-JP" sz="1800" dirty="0">
                <a:solidFill>
                  <a:srgbClr val="000000"/>
                </a:solidFill>
                <a:latin typeface="Book Antiqua" panose="02040602050305030304" pitchFamily="18" charset="0"/>
              </a:rPr>
              <a:t>1</a:t>
            </a:r>
            <a:r>
              <a:rPr lang="ja-JP" altLang="en-US" sz="1800" dirty="0">
                <a:solidFill>
                  <a:srgbClr val="000000"/>
                </a:solidFill>
                <a:latin typeface="Book Antiqua" panose="02040602050305030304" pitchFamily="18" charset="0"/>
              </a:rPr>
              <a:t>回の取引でも事業は成立し得るものととし、連続する取引は必要ないという判例もある。</a:t>
            </a:r>
            <a:endParaRPr lang="en-US" sz="1800" dirty="0">
              <a:solidFill>
                <a:srgbClr val="000000"/>
              </a:solidFill>
              <a:latin typeface="Book Antiqua" panose="02040602050305030304" pitchFamily="18" charset="0"/>
            </a:endParaRPr>
          </a:p>
          <a:p>
            <a:pPr marL="0" indent="0">
              <a:lnSpc>
                <a:spcPct val="100000"/>
              </a:lnSpc>
              <a:spcBef>
                <a:spcPts val="0"/>
              </a:spcBef>
              <a:buNone/>
            </a:pPr>
            <a:endParaRPr lang="ja-JP" altLang="en-US" sz="1800" dirty="0">
              <a:solidFill>
                <a:srgbClr val="000000"/>
              </a:solidFill>
              <a:latin typeface="Book Antiqua" panose="02040602050305030304" pitchFamily="18" charset="0"/>
            </a:endParaRPr>
          </a:p>
          <a:p>
            <a:pPr>
              <a:lnSpc>
                <a:spcPct val="100000"/>
              </a:lnSpc>
              <a:spcBef>
                <a:spcPts val="0"/>
              </a:spcBef>
            </a:pPr>
            <a:r>
              <a:rPr lang="ja-JP" altLang="en-US" sz="1800" dirty="0">
                <a:solidFill>
                  <a:srgbClr val="000000"/>
                </a:solidFill>
                <a:latin typeface="Book Antiqua" panose="02040602050305030304" pitchFamily="18" charset="0"/>
              </a:rPr>
              <a:t>日本親会社が受け取る保証料は、次の場合にはインドでは事業所得として分類され得る：</a:t>
            </a:r>
          </a:p>
          <a:p>
            <a:pPr lvl="1">
              <a:lnSpc>
                <a:spcPct val="100000"/>
              </a:lnSpc>
              <a:spcBef>
                <a:spcPts val="0"/>
              </a:spcBef>
              <a:buFont typeface="Book Antiqua" panose="02040602050305030304" pitchFamily="18" charset="0"/>
              <a:buChar char="―"/>
            </a:pPr>
            <a:r>
              <a:rPr lang="ja-JP" altLang="en-US" sz="1800" dirty="0">
                <a:solidFill>
                  <a:srgbClr val="000000"/>
                </a:solidFill>
                <a:latin typeface="Book Antiqua" panose="02040602050305030304" pitchFamily="18" charset="0"/>
              </a:rPr>
              <a:t>日本の親会社は、インド又は他国に所在する他の子会社による融資に対して銀行に同様の保証を提供している。</a:t>
            </a:r>
          </a:p>
          <a:p>
            <a:pPr lvl="1">
              <a:lnSpc>
                <a:spcPct val="100000"/>
              </a:lnSpc>
              <a:spcBef>
                <a:spcPts val="0"/>
              </a:spcBef>
              <a:buFont typeface="Book Antiqua" panose="02040602050305030304" pitchFamily="18" charset="0"/>
              <a:buChar char="―"/>
            </a:pPr>
            <a:r>
              <a:rPr lang="ja-JP" altLang="en-US" sz="1800" dirty="0">
                <a:solidFill>
                  <a:srgbClr val="000000"/>
                </a:solidFill>
                <a:latin typeface="Book Antiqua" panose="02040602050305030304" pitchFamily="18" charset="0"/>
              </a:rPr>
              <a:t>他の子会社に保証を提供する活動は、日本の親会社にとって継続的かつ体系的な活動を構成すると言える。</a:t>
            </a:r>
          </a:p>
          <a:p>
            <a:pPr lvl="1">
              <a:lnSpc>
                <a:spcPct val="100000"/>
              </a:lnSpc>
              <a:spcBef>
                <a:spcPts val="0"/>
              </a:spcBef>
              <a:buFont typeface="Book Antiqua" panose="02040602050305030304" pitchFamily="18" charset="0"/>
              <a:buChar char="―"/>
            </a:pPr>
            <a:r>
              <a:rPr lang="ja-JP" altLang="en-US" sz="1800" dirty="0">
                <a:solidFill>
                  <a:srgbClr val="000000"/>
                </a:solidFill>
                <a:latin typeface="Book Antiqua" panose="02040602050305030304" pitchFamily="18" charset="0"/>
              </a:rPr>
              <a:t>日本親会社は、利益を稼得するために行う事業活動において、関連するリスクを負う。</a:t>
            </a:r>
          </a:p>
          <a:p>
            <a:pPr marL="0" indent="0">
              <a:lnSpc>
                <a:spcPct val="100000"/>
              </a:lnSpc>
              <a:spcBef>
                <a:spcPts val="0"/>
              </a:spcBef>
              <a:buNone/>
            </a:pPr>
            <a:endParaRPr lang="ja-JP" altLang="en-US" sz="1800" dirty="0">
              <a:solidFill>
                <a:srgbClr val="000000"/>
              </a:solidFill>
              <a:latin typeface="Book Antiqua" panose="02040602050305030304" pitchFamily="18" charset="0"/>
            </a:endParaRPr>
          </a:p>
          <a:p>
            <a:pPr>
              <a:lnSpc>
                <a:spcPct val="100000"/>
              </a:lnSpc>
              <a:spcBef>
                <a:spcPts val="0"/>
              </a:spcBef>
            </a:pPr>
            <a:r>
              <a:rPr lang="ja-JP" altLang="en-US" sz="1800" dirty="0">
                <a:solidFill>
                  <a:srgbClr val="000000"/>
                </a:solidFill>
                <a:latin typeface="Book Antiqua" panose="02040602050305030304" pitchFamily="18" charset="0"/>
              </a:rPr>
              <a:t>非居住者である事業体の</a:t>
            </a:r>
            <a:r>
              <a:rPr lang="ja-JP" altLang="en-US" sz="1800" b="1" dirty="0">
                <a:solidFill>
                  <a:srgbClr val="000000"/>
                </a:solidFill>
                <a:latin typeface="Book Antiqua" panose="02040602050305030304" pitchFamily="18" charset="0"/>
              </a:rPr>
              <a:t>事業所得</a:t>
            </a:r>
            <a:r>
              <a:rPr lang="ja-JP" altLang="en-US" sz="1800" dirty="0">
                <a:solidFill>
                  <a:srgbClr val="000000"/>
                </a:solidFill>
                <a:latin typeface="Book Antiqua" panose="02040602050305030304" pitchFamily="18" charset="0"/>
              </a:rPr>
              <a:t>は、</a:t>
            </a:r>
            <a:r>
              <a:rPr lang="ja-JP" altLang="en-US" sz="1800" b="1" dirty="0">
                <a:solidFill>
                  <a:srgbClr val="000000"/>
                </a:solidFill>
                <a:latin typeface="Book Antiqua" panose="02040602050305030304" pitchFamily="18" charset="0"/>
              </a:rPr>
              <a:t>インドに恒久的施設 </a:t>
            </a:r>
            <a:r>
              <a:rPr lang="en-US" altLang="ja-JP" sz="1800" b="1" dirty="0">
                <a:solidFill>
                  <a:srgbClr val="000000"/>
                </a:solidFill>
                <a:latin typeface="Book Antiqua" panose="02040602050305030304" pitchFamily="18" charset="0"/>
              </a:rPr>
              <a:t>(</a:t>
            </a:r>
            <a:r>
              <a:rPr lang="ja-JP" altLang="en-US" sz="1800" b="1" dirty="0">
                <a:solidFill>
                  <a:srgbClr val="000000"/>
                </a:solidFill>
                <a:latin typeface="Book Antiqua" panose="02040602050305030304" pitchFamily="18" charset="0"/>
              </a:rPr>
              <a:t>「</a:t>
            </a:r>
            <a:r>
              <a:rPr lang="en-US" altLang="ja-JP" sz="1800" b="1" dirty="0">
                <a:solidFill>
                  <a:srgbClr val="000000"/>
                </a:solidFill>
                <a:latin typeface="Book Antiqua" panose="02040602050305030304" pitchFamily="18" charset="0"/>
              </a:rPr>
              <a:t>PE</a:t>
            </a:r>
            <a:r>
              <a:rPr lang="ja-JP" altLang="en-US" sz="1800" b="1" dirty="0">
                <a:solidFill>
                  <a:srgbClr val="000000"/>
                </a:solidFill>
                <a:latin typeface="Book Antiqua" panose="02040602050305030304" pitchFamily="18" charset="0"/>
              </a:rPr>
              <a:t>」</a:t>
            </a:r>
            <a:r>
              <a:rPr lang="en-US" altLang="ja-JP" sz="1800" b="1" dirty="0">
                <a:solidFill>
                  <a:srgbClr val="000000"/>
                </a:solidFill>
                <a:latin typeface="Book Antiqua" panose="02040602050305030304" pitchFamily="18" charset="0"/>
              </a:rPr>
              <a:t>) </a:t>
            </a:r>
            <a:r>
              <a:rPr lang="ja-JP" altLang="en-US" sz="1800" b="1" dirty="0">
                <a:solidFill>
                  <a:srgbClr val="000000"/>
                </a:solidFill>
                <a:latin typeface="Book Antiqua" panose="02040602050305030304" pitchFamily="18" charset="0"/>
              </a:rPr>
              <a:t>があり、事業所得がその </a:t>
            </a:r>
            <a:r>
              <a:rPr lang="en-US" altLang="ja-JP" sz="1800" b="1" dirty="0">
                <a:solidFill>
                  <a:srgbClr val="000000"/>
                </a:solidFill>
                <a:latin typeface="Book Antiqua" panose="02040602050305030304" pitchFamily="18" charset="0"/>
              </a:rPr>
              <a:t>PE </a:t>
            </a:r>
            <a:r>
              <a:rPr lang="ja-JP" altLang="en-US" sz="1800" b="1" dirty="0">
                <a:solidFill>
                  <a:srgbClr val="000000"/>
                </a:solidFill>
                <a:latin typeface="Book Antiqua" panose="02040602050305030304" pitchFamily="18" charset="0"/>
              </a:rPr>
              <a:t>に帰属する場合を除き</a:t>
            </a:r>
            <a:r>
              <a:rPr lang="ja-JP" altLang="en-US" sz="1800" dirty="0">
                <a:solidFill>
                  <a:srgbClr val="000000"/>
                </a:solidFill>
                <a:latin typeface="Book Antiqua" panose="02040602050305030304" pitchFamily="18" charset="0"/>
              </a:rPr>
              <a:t>、</a:t>
            </a:r>
            <a:r>
              <a:rPr lang="ja-JP" altLang="en-US" sz="1800" b="1" u="sng" dirty="0">
                <a:solidFill>
                  <a:srgbClr val="000000"/>
                </a:solidFill>
                <a:latin typeface="Book Antiqua" panose="02040602050305030304" pitchFamily="18" charset="0"/>
              </a:rPr>
              <a:t>インドでは課税されない</a:t>
            </a:r>
            <a:r>
              <a:rPr lang="ja-JP" altLang="en-US" sz="1800" dirty="0">
                <a:solidFill>
                  <a:srgbClr val="000000"/>
                </a:solidFill>
                <a:latin typeface="Book Antiqua" panose="02040602050305030304" pitchFamily="18" charset="0"/>
              </a:rPr>
              <a:t>。</a:t>
            </a:r>
            <a:endParaRPr lang="en-US" sz="1800" dirty="0">
              <a:solidFill>
                <a:srgbClr val="000000"/>
              </a:solidFill>
              <a:latin typeface="Book Antiqua" panose="02040602050305030304" pitchFamily="18" charset="0"/>
            </a:endParaRPr>
          </a:p>
          <a:p>
            <a:pPr marL="271462" lvl="1" indent="0">
              <a:lnSpc>
                <a:spcPct val="100000"/>
              </a:lnSpc>
              <a:spcBef>
                <a:spcPts val="0"/>
              </a:spcBef>
              <a:buNone/>
            </a:pPr>
            <a:r>
              <a:rPr lang="en-US" sz="1800" dirty="0">
                <a:solidFill>
                  <a:srgbClr val="000000"/>
                </a:solidFill>
                <a:latin typeface="Book Antiqua" panose="02040602050305030304" pitchFamily="18" charset="0"/>
              </a:rPr>
              <a:t>.</a:t>
            </a:r>
          </a:p>
          <a:p>
            <a:pPr marL="271463" indent="-271463">
              <a:lnSpc>
                <a:spcPct val="100000"/>
              </a:lnSpc>
              <a:spcBef>
                <a:spcPts val="0"/>
              </a:spcBef>
            </a:pPr>
            <a:endParaRPr lang="en-US"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18</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30882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移転価格税制における課題（</a:t>
            </a:r>
            <a:r>
              <a:rPr lang="en-US" altLang="ja-JP" sz="3600" b="1" dirty="0">
                <a:latin typeface="Book Antiqua" panose="02040602050305030304" pitchFamily="18" charset="0"/>
              </a:rPr>
              <a:t>1/6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587829" y="1791397"/>
            <a:ext cx="10926906" cy="3273879"/>
          </a:xfrm>
        </p:spPr>
        <p:txBody>
          <a:bodyPr>
            <a:normAutofit/>
          </a:bodyPr>
          <a:lstStyle/>
          <a:p>
            <a:pPr marL="271463" indent="-271463">
              <a:lnSpc>
                <a:spcPct val="100000"/>
              </a:lnSpc>
              <a:spcBef>
                <a:spcPts val="0"/>
              </a:spcBef>
            </a:pPr>
            <a:r>
              <a:rPr lang="ja-JP" altLang="en-US" sz="1800" dirty="0">
                <a:solidFill>
                  <a:srgbClr val="000000"/>
                </a:solidFill>
                <a:latin typeface="Book Antiqua" panose="02040602050305030304" pitchFamily="18" charset="0"/>
              </a:rPr>
              <a:t>債務保証取引は、関連間取引であるため、移転価格税制の規定に基づき評価する必要がる。</a:t>
            </a:r>
            <a:endParaRPr lang="en-US" sz="1800" dirty="0">
              <a:solidFill>
                <a:srgbClr val="000000"/>
              </a:solidFill>
              <a:latin typeface="Book Antiqua" panose="02040602050305030304" pitchFamily="18" charset="0"/>
            </a:endParaRPr>
          </a:p>
          <a:p>
            <a:pPr marL="457200" lvl="1" indent="0">
              <a:lnSpc>
                <a:spcPct val="100000"/>
              </a:lnSpc>
              <a:spcBef>
                <a:spcPts val="0"/>
              </a:spcBef>
              <a:buNone/>
            </a:pPr>
            <a:endParaRPr lang="en-US" sz="1800" i="1"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第 </a:t>
            </a:r>
            <a:r>
              <a:rPr lang="en-US" altLang="ja-JP" sz="1800" dirty="0">
                <a:solidFill>
                  <a:srgbClr val="000000"/>
                </a:solidFill>
                <a:latin typeface="Book Antiqua" panose="02040602050305030304" pitchFamily="18" charset="0"/>
              </a:rPr>
              <a:t>92B </a:t>
            </a:r>
            <a:r>
              <a:rPr lang="ja-JP" altLang="en-US" sz="1800" dirty="0">
                <a:solidFill>
                  <a:srgbClr val="000000"/>
                </a:solidFill>
                <a:latin typeface="Book Antiqua" panose="02040602050305030304" pitchFamily="18" charset="0"/>
              </a:rPr>
              <a:t>条 </a:t>
            </a:r>
            <a:r>
              <a:rPr lang="en-US" altLang="ja-JP"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「国際取引」を定義する</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に係る次に掲げる解釈は、</a:t>
            </a:r>
            <a:r>
              <a:rPr lang="en-US" altLang="ja-JP" sz="1800" dirty="0">
                <a:solidFill>
                  <a:srgbClr val="000000"/>
                </a:solidFill>
                <a:latin typeface="Book Antiqua" panose="02040602050305030304" pitchFamily="18" charset="0"/>
              </a:rPr>
              <a:t>2002 </a:t>
            </a:r>
            <a:r>
              <a:rPr lang="ja-JP" altLang="en-US" sz="1800" dirty="0">
                <a:solidFill>
                  <a:srgbClr val="000000"/>
                </a:solidFill>
                <a:latin typeface="Book Antiqua" panose="02040602050305030304" pitchFamily="18" charset="0"/>
              </a:rPr>
              <a:t>年 </a:t>
            </a:r>
            <a:r>
              <a:rPr lang="en-US" altLang="ja-JP" sz="1800" dirty="0">
                <a:solidFill>
                  <a:srgbClr val="000000"/>
                </a:solidFill>
                <a:latin typeface="Book Antiqua" panose="02040602050305030304" pitchFamily="18" charset="0"/>
              </a:rPr>
              <a:t>4 </a:t>
            </a:r>
            <a:r>
              <a:rPr lang="ja-JP" altLang="en-US" sz="1800" dirty="0">
                <a:solidFill>
                  <a:srgbClr val="000000"/>
                </a:solidFill>
                <a:latin typeface="Book Antiqua" panose="02040602050305030304" pitchFamily="18" charset="0"/>
              </a:rPr>
              <a:t>月 </a:t>
            </a:r>
            <a:r>
              <a:rPr lang="en-US" altLang="ja-JP" sz="1800" dirty="0">
                <a:solidFill>
                  <a:srgbClr val="000000"/>
                </a:solidFill>
                <a:latin typeface="Book Antiqua" panose="02040602050305030304" pitchFamily="18" charset="0"/>
              </a:rPr>
              <a:t>1 </a:t>
            </a:r>
            <a:r>
              <a:rPr lang="ja-JP" altLang="en-US" sz="1800" dirty="0">
                <a:solidFill>
                  <a:srgbClr val="000000"/>
                </a:solidFill>
                <a:latin typeface="Book Antiqua" panose="02040602050305030304" pitchFamily="18" charset="0"/>
              </a:rPr>
              <a:t>日から遡及的に適用される </a:t>
            </a:r>
            <a:r>
              <a:rPr lang="en-US" altLang="ja-JP" sz="1800" dirty="0">
                <a:solidFill>
                  <a:srgbClr val="000000"/>
                </a:solidFill>
                <a:latin typeface="Book Antiqua" panose="02040602050305030304" pitchFamily="18" charset="0"/>
              </a:rPr>
              <a:t>2012 </a:t>
            </a:r>
            <a:r>
              <a:rPr lang="ja-JP" altLang="en-US" sz="1800" dirty="0">
                <a:solidFill>
                  <a:srgbClr val="000000"/>
                </a:solidFill>
                <a:latin typeface="Book Antiqua" panose="02040602050305030304" pitchFamily="18" charset="0"/>
              </a:rPr>
              <a:t>年財政法を通じて挿入された。</a:t>
            </a:r>
          </a:p>
          <a:p>
            <a:pPr marL="271463" indent="-271463">
              <a:lnSpc>
                <a:spcPct val="100000"/>
              </a:lnSpc>
              <a:spcBef>
                <a:spcPts val="0"/>
              </a:spcBef>
            </a:pPr>
            <a:endParaRPr lang="ja-JP" altLang="en-US" sz="1800" dirty="0">
              <a:solidFill>
                <a:srgbClr val="000000"/>
              </a:solidFill>
              <a:latin typeface="Book Antiqua" panose="02040602050305030304" pitchFamily="18" charset="0"/>
            </a:endParaRPr>
          </a:p>
          <a:p>
            <a:pPr marL="457200" lvl="1" indent="0">
              <a:lnSpc>
                <a:spcPct val="100000"/>
              </a:lnSpc>
              <a:spcBef>
                <a:spcPts val="0"/>
              </a:spcBef>
              <a:buNone/>
            </a:pPr>
            <a:r>
              <a:rPr lang="ja-JP" altLang="en-US" sz="1800" dirty="0">
                <a:solidFill>
                  <a:srgbClr val="000000"/>
                </a:solidFill>
                <a:latin typeface="Book Antiqua" panose="02040602050305030304" pitchFamily="18" charset="0"/>
              </a:rPr>
              <a:t>「</a:t>
            </a:r>
            <a:r>
              <a:rPr lang="ja-JP" altLang="en-US" sz="1800" u="none" strike="noStrike" baseline="0" dirty="0">
                <a:solidFill>
                  <a:srgbClr val="000000"/>
                </a:solidFill>
                <a:latin typeface="Book Antiqua" panose="02040602050305030304" pitchFamily="18" charset="0"/>
              </a:rPr>
              <a:t> </a:t>
            </a:r>
            <a:r>
              <a:rPr lang="en-US" altLang="ja-JP" sz="1800" dirty="0">
                <a:solidFill>
                  <a:srgbClr val="000000"/>
                </a:solidFill>
                <a:latin typeface="Book Antiqua" panose="02040602050305030304" pitchFamily="18" charset="0"/>
              </a:rPr>
              <a:t>(</a:t>
            </a:r>
            <a:r>
              <a:rPr lang="en-US" altLang="ja-JP" sz="1800" dirty="0" err="1">
                <a:solidFill>
                  <a:srgbClr val="000000"/>
                </a:solidFill>
                <a:latin typeface="Book Antiqua" panose="02040602050305030304" pitchFamily="18" charset="0"/>
              </a:rPr>
              <a:t>i</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「国際取引」という表現は以下を含むことを明確にする</a:t>
            </a:r>
            <a:endParaRPr lang="en-US" altLang="ja-JP" sz="1800" dirty="0">
              <a:solidFill>
                <a:srgbClr val="000000"/>
              </a:solidFill>
              <a:latin typeface="Book Antiqua" panose="02040602050305030304" pitchFamily="18" charset="0"/>
            </a:endParaRPr>
          </a:p>
          <a:p>
            <a:pPr marL="271463" indent="-271463">
              <a:lnSpc>
                <a:spcPct val="100000"/>
              </a:lnSpc>
              <a:spcBef>
                <a:spcPts val="0"/>
              </a:spcBef>
            </a:pPr>
            <a:endParaRPr lang="en-US" altLang="ja-JP" sz="1800" dirty="0">
              <a:solidFill>
                <a:srgbClr val="000000"/>
              </a:solidFill>
              <a:latin typeface="Book Antiqua" panose="02040602050305030304" pitchFamily="18" charset="0"/>
            </a:endParaRPr>
          </a:p>
          <a:p>
            <a:pPr marL="457200" lvl="1" indent="0">
              <a:lnSpc>
                <a:spcPct val="100000"/>
              </a:lnSpc>
              <a:spcBef>
                <a:spcPts val="0"/>
              </a:spcBef>
              <a:buNone/>
            </a:pPr>
            <a:r>
              <a:rPr lang="en-US" altLang="ja-JP" sz="1800" dirty="0">
                <a:solidFill>
                  <a:srgbClr val="000000"/>
                </a:solidFill>
                <a:latin typeface="Book Antiqua" panose="02040602050305030304" pitchFamily="18" charset="0"/>
              </a:rPr>
              <a:t>(c) </a:t>
            </a:r>
            <a:r>
              <a:rPr lang="ja-JP" altLang="en-US" sz="1800" dirty="0">
                <a:solidFill>
                  <a:srgbClr val="000000"/>
                </a:solidFill>
                <a:latin typeface="Book Antiqua" panose="02040602050305030304" pitchFamily="18" charset="0"/>
              </a:rPr>
              <a:t>あらゆる種類の長期或いは短期の借入れ、貸付けを含む資本融資、又は</a:t>
            </a:r>
            <a:r>
              <a:rPr lang="ja-JP" altLang="en-US" sz="1800" b="1" u="sng" dirty="0">
                <a:solidFill>
                  <a:srgbClr val="000000"/>
                </a:solidFill>
                <a:latin typeface="Book Antiqua" panose="02040602050305030304" pitchFamily="18" charset="0"/>
              </a:rPr>
              <a:t>保証</a:t>
            </a:r>
            <a:r>
              <a:rPr lang="ja-JP" altLang="en-US" sz="1800" dirty="0">
                <a:solidFill>
                  <a:srgbClr val="000000"/>
                </a:solidFill>
                <a:latin typeface="Book Antiqua" panose="02040602050305030304" pitchFamily="18" charset="0"/>
              </a:rPr>
              <a:t>、市場性のある有価証券の売買、あらゆる種類の前払い、支払い、繰延支払い或いは未収金、または</a:t>
            </a:r>
            <a:r>
              <a:rPr lang="ja-JP" altLang="en-US" sz="1800" b="1" u="sng" dirty="0">
                <a:solidFill>
                  <a:srgbClr val="000000"/>
                </a:solidFill>
                <a:latin typeface="Book Antiqua" panose="02040602050305030304" pitchFamily="18" charset="0"/>
              </a:rPr>
              <a:t>事業活動において</a:t>
            </a:r>
            <a:r>
              <a:rPr lang="ja-JP" altLang="en-US" sz="1800" dirty="0">
                <a:solidFill>
                  <a:srgbClr val="000000"/>
                </a:solidFill>
                <a:latin typeface="Book Antiqua" panose="02040602050305030304" pitchFamily="18" charset="0"/>
              </a:rPr>
              <a:t>発生するその他の債務を含む。</a:t>
            </a:r>
            <a:endParaRPr lang="en-US"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19</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92045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adhesive taps and pen on open notebook">
            <a:extLst>
              <a:ext uri="{FF2B5EF4-FFF2-40B4-BE49-F238E27FC236}">
                <a16:creationId xmlns:a16="http://schemas.microsoft.com/office/drawing/2014/main" id="{D85F27F9-582E-3A38-E350-2D5387843F1F}"/>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1338943" y="1142999"/>
            <a:ext cx="4125686" cy="78377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sz="3600" dirty="0">
                <a:latin typeface="Book Antiqua" panose="02040602050305030304" pitchFamily="18" charset="0"/>
              </a:rPr>
              <a:t>目次</a:t>
            </a:r>
            <a:endParaRPr lang="en-IN" sz="3600" dirty="0">
              <a:latin typeface="Book Antiqua" panose="02040602050305030304" pitchFamily="18" charset="0"/>
            </a:endParaRPr>
          </a:p>
        </p:txBody>
      </p:sp>
      <p:sp>
        <p:nvSpPr>
          <p:cNvPr id="8" name="Rectangle 7">
            <a:extLst>
              <a:ext uri="{FF2B5EF4-FFF2-40B4-BE49-F238E27FC236}">
                <a16:creationId xmlns:a16="http://schemas.microsoft.com/office/drawing/2014/main" id="{410901E9-D642-6B94-D4A1-0B48953CF30E}"/>
              </a:ext>
            </a:extLst>
          </p:cNvPr>
          <p:cNvSpPr/>
          <p:nvPr/>
        </p:nvSpPr>
        <p:spPr>
          <a:xfrm>
            <a:off x="1338943" y="1926769"/>
            <a:ext cx="4125686" cy="3679373"/>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0213" indent="-342900">
              <a:buFont typeface="Arial" panose="020B0604020202020204" pitchFamily="34" charset="0"/>
              <a:buChar char="•"/>
            </a:pPr>
            <a:r>
              <a:rPr lang="ja-JP" altLang="en-US" sz="2400" dirty="0">
                <a:solidFill>
                  <a:schemeClr val="tx1"/>
                </a:solidFill>
                <a:latin typeface="Book Antiqua" panose="02040602050305030304" pitchFamily="18" charset="0"/>
              </a:rPr>
              <a:t>債務保証</a:t>
            </a:r>
            <a:endParaRPr lang="en-US" sz="24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ja-JP" altLang="en-US" sz="2000" dirty="0">
                <a:solidFill>
                  <a:schemeClr val="tx1"/>
                </a:solidFill>
                <a:latin typeface="Book Antiqua" panose="02040602050305030304" pitchFamily="18" charset="0"/>
              </a:rPr>
              <a:t>背景</a:t>
            </a:r>
            <a:endParaRPr lang="en-IN" altLang="ja-JP" sz="20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GST</a:t>
            </a:r>
            <a:r>
              <a:rPr lang="ja-JP" altLang="en-US" sz="2000" dirty="0">
                <a:solidFill>
                  <a:schemeClr val="tx1"/>
                </a:solidFill>
                <a:latin typeface="Book Antiqua" panose="02040602050305030304" pitchFamily="18" charset="0"/>
              </a:rPr>
              <a:t>の課題</a:t>
            </a:r>
            <a:endParaRPr lang="en-US" sz="20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ja-JP" altLang="en-US" sz="2000" dirty="0">
                <a:solidFill>
                  <a:schemeClr val="tx1"/>
                </a:solidFill>
                <a:latin typeface="Book Antiqua" panose="02040602050305030304" pitchFamily="18" charset="0"/>
              </a:rPr>
              <a:t>所得税の課題</a:t>
            </a:r>
            <a:endParaRPr lang="en-IN" altLang="ja-JP" sz="20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ja-JP" altLang="en-US" sz="2000" dirty="0">
                <a:solidFill>
                  <a:schemeClr val="tx1"/>
                </a:solidFill>
                <a:latin typeface="Book Antiqua" panose="02040602050305030304" pitchFamily="18" charset="0"/>
              </a:rPr>
              <a:t>移転価格税制の課題</a:t>
            </a:r>
            <a:endParaRPr lang="en-US" sz="2000" dirty="0">
              <a:solidFill>
                <a:schemeClr val="tx1"/>
              </a:solidFill>
              <a:latin typeface="Book Antiqua" panose="02040602050305030304" pitchFamily="18" charset="0"/>
            </a:endParaRPr>
          </a:p>
          <a:p>
            <a:pPr marL="430213" indent="-342900">
              <a:buFont typeface="Arial" panose="020B0604020202020204" pitchFamily="34" charset="0"/>
              <a:buChar char="•"/>
            </a:pPr>
            <a:endParaRPr lang="en-US" sz="2400" dirty="0">
              <a:solidFill>
                <a:schemeClr val="tx1"/>
              </a:solidFill>
              <a:latin typeface="Book Antiqua" panose="02040602050305030304" pitchFamily="18" charset="0"/>
            </a:endParaRPr>
          </a:p>
          <a:p>
            <a:pPr marL="430213" indent="-342900">
              <a:buFont typeface="Arial" panose="020B0604020202020204" pitchFamily="34" charset="0"/>
              <a:buChar char="•"/>
            </a:pPr>
            <a:r>
              <a:rPr lang="ja-JP" altLang="en-US" sz="2400" dirty="0">
                <a:solidFill>
                  <a:schemeClr val="tx1"/>
                </a:solidFill>
                <a:latin typeface="Book Antiqua" panose="02040602050305030304" pitchFamily="18" charset="0"/>
              </a:rPr>
              <a:t>仲裁裁定</a:t>
            </a:r>
            <a:endParaRPr lang="en-US" sz="24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ja-JP" altLang="en-US" sz="2000" dirty="0">
                <a:solidFill>
                  <a:schemeClr val="tx1"/>
                </a:solidFill>
                <a:latin typeface="Book Antiqua" panose="02040602050305030304" pitchFamily="18" charset="0"/>
              </a:rPr>
              <a:t>背景</a:t>
            </a:r>
            <a:endParaRPr lang="en-US" sz="2000" dirty="0">
              <a:solidFill>
                <a:schemeClr val="tx1"/>
              </a:solidFill>
              <a:latin typeface="Book Antiqua" panose="02040602050305030304" pitchFamily="18" charset="0"/>
            </a:endParaRPr>
          </a:p>
          <a:p>
            <a:pPr marL="887413" lvl="1" indent="-342900">
              <a:buFont typeface="Calibri" panose="020F0502020204030204" pitchFamily="34" charset="0"/>
              <a:buChar char="‒"/>
            </a:pPr>
            <a:r>
              <a:rPr lang="ja-JP" altLang="en-US" sz="2000" dirty="0">
                <a:solidFill>
                  <a:schemeClr val="tx1"/>
                </a:solidFill>
                <a:latin typeface="Book Antiqua" panose="02040602050305030304" pitchFamily="18" charset="0"/>
              </a:rPr>
              <a:t>受領者の課税関係</a:t>
            </a:r>
            <a:endParaRPr lang="en-IN"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5243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移転価格の課題（</a:t>
            </a:r>
            <a:r>
              <a:rPr lang="en-US" altLang="ja-JP" sz="3600" b="1" dirty="0">
                <a:latin typeface="Book Antiqua" panose="02040602050305030304" pitchFamily="18" charset="0"/>
              </a:rPr>
              <a:t>2/6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日本親会社が保証料を請求する場合</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保証料が請求されている場合は、ベンチマーク分析をする必要がある。</a:t>
            </a: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低金利が実現される、正式で法的拘束力のある保証の価格設定アプローチ</a:t>
            </a:r>
            <a:endParaRPr lang="en-US" sz="1800" dirty="0">
              <a:solidFill>
                <a:srgbClr val="000000"/>
              </a:solidFill>
              <a:latin typeface="Book Antiqua" panose="02040602050305030304" pitchFamily="18" charset="0"/>
            </a:endParaRPr>
          </a:p>
          <a:p>
            <a:pPr lvl="1">
              <a:lnSpc>
                <a:spcPct val="100000"/>
              </a:lnSpc>
              <a:spcBef>
                <a:spcPts val="0"/>
              </a:spcBef>
              <a:buFont typeface="Calibri" panose="020F0502020204030204" pitchFamily="34" charset="0"/>
              <a:buChar char="‒"/>
            </a:pPr>
            <a:r>
              <a:rPr lang="ja-JP" altLang="en-US" sz="1800" b="1" dirty="0">
                <a:solidFill>
                  <a:srgbClr val="000000"/>
                </a:solidFill>
                <a:latin typeface="Book Antiqua" panose="02040602050305030304" pitchFamily="18" charset="0"/>
              </a:rPr>
              <a:t>独立価格比準法（</a:t>
            </a:r>
            <a:r>
              <a:rPr lang="en-US" sz="1800" b="1" dirty="0">
                <a:solidFill>
                  <a:srgbClr val="000000"/>
                </a:solidFill>
                <a:latin typeface="Book Antiqua" panose="02040602050305030304" pitchFamily="18" charset="0"/>
              </a:rPr>
              <a:t>CUP method</a:t>
            </a:r>
            <a:r>
              <a:rPr lang="ja-JP" altLang="en-US" sz="1800" b="1" dirty="0">
                <a:solidFill>
                  <a:srgbClr val="000000"/>
                </a:solidFill>
                <a:latin typeface="Book Antiqua" panose="02040602050305030304" pitchFamily="18" charset="0"/>
              </a:rPr>
              <a:t>）</a:t>
            </a:r>
            <a:r>
              <a:rPr lang="en-US"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比較対象企業のデータを見つけるのは難しい</a:t>
            </a:r>
            <a:endParaRPr lang="en-US" sz="1800" dirty="0">
              <a:solidFill>
                <a:srgbClr val="000000"/>
              </a:solidFill>
              <a:latin typeface="Book Antiqua" panose="02040602050305030304" pitchFamily="18" charset="0"/>
            </a:endParaRPr>
          </a:p>
          <a:p>
            <a:pPr lvl="1">
              <a:lnSpc>
                <a:spcPct val="100000"/>
              </a:lnSpc>
              <a:spcBef>
                <a:spcPts val="0"/>
              </a:spcBef>
              <a:buFont typeface="Calibri" panose="020F0502020204030204" pitchFamily="34" charset="0"/>
              <a:buChar char="‒"/>
            </a:pPr>
            <a:r>
              <a:rPr lang="ja-JP" altLang="en-US" sz="1800" b="1" dirty="0">
                <a:solidFill>
                  <a:srgbClr val="000000"/>
                </a:solidFill>
                <a:latin typeface="Book Antiqua" panose="02040602050305030304" pitchFamily="18" charset="0"/>
              </a:rPr>
              <a:t>イールドアプローチ（</a:t>
            </a:r>
            <a:r>
              <a:rPr lang="en-US" sz="1800" b="1" dirty="0">
                <a:solidFill>
                  <a:srgbClr val="000000"/>
                </a:solidFill>
                <a:latin typeface="Book Antiqua" panose="02040602050305030304" pitchFamily="18" charset="0"/>
              </a:rPr>
              <a:t>Yield approach</a:t>
            </a:r>
            <a:r>
              <a:rPr lang="ja-JP" altLang="en-US" sz="1800" b="1" dirty="0">
                <a:solidFill>
                  <a:srgbClr val="000000"/>
                </a:solidFill>
                <a:latin typeface="Book Antiqua" panose="02040602050305030304" pitchFamily="18" charset="0"/>
              </a:rPr>
              <a:t>）</a:t>
            </a:r>
            <a:r>
              <a:rPr lang="en-US" sz="1800" b="1" dirty="0">
                <a:solidFill>
                  <a:srgbClr val="000000"/>
                </a:solidFill>
                <a:latin typeface="Book Antiqua" panose="02040602050305030304" pitchFamily="18" charset="0"/>
              </a:rPr>
              <a:t> </a:t>
            </a:r>
            <a:r>
              <a:rPr lang="en-US"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保証料は、親会社の保証により節約されると予想される利子に基づいて計算される。</a:t>
            </a:r>
            <a:endParaRPr lang="en-US" sz="1800" dirty="0">
              <a:solidFill>
                <a:srgbClr val="000000"/>
              </a:solidFill>
              <a:latin typeface="Book Antiqua" panose="02040602050305030304" pitchFamily="18" charset="0"/>
            </a:endParaRPr>
          </a:p>
          <a:p>
            <a:pPr lvl="1">
              <a:lnSpc>
                <a:spcPct val="100000"/>
              </a:lnSpc>
              <a:spcBef>
                <a:spcPts val="0"/>
              </a:spcBef>
              <a:buFont typeface="Calibri" panose="020F0502020204030204" pitchFamily="34" charset="0"/>
              <a:buChar char="‒"/>
            </a:pPr>
            <a:r>
              <a:rPr lang="ja-JP" altLang="en-US" sz="1800" b="1" dirty="0">
                <a:solidFill>
                  <a:srgbClr val="000000"/>
                </a:solidFill>
                <a:latin typeface="Book Antiqua" panose="02040602050305030304" pitchFamily="18" charset="0"/>
              </a:rPr>
              <a:t>コストアプローチ（</a:t>
            </a:r>
            <a:r>
              <a:rPr lang="en-US" sz="1800" b="1" dirty="0">
                <a:solidFill>
                  <a:srgbClr val="000000"/>
                </a:solidFill>
                <a:latin typeface="Book Antiqua" panose="02040602050305030304" pitchFamily="18" charset="0"/>
              </a:rPr>
              <a:t>Cost approach</a:t>
            </a:r>
            <a:r>
              <a:rPr lang="ja-JP" altLang="en-US" sz="1800" b="1" dirty="0">
                <a:solidFill>
                  <a:srgbClr val="000000"/>
                </a:solidFill>
                <a:latin typeface="Book Antiqua" panose="02040602050305030304" pitchFamily="18" charset="0"/>
              </a:rPr>
              <a:t>）</a:t>
            </a:r>
            <a:r>
              <a:rPr lang="en-US" sz="1800" b="1" dirty="0">
                <a:solidFill>
                  <a:srgbClr val="000000"/>
                </a:solidFill>
                <a:latin typeface="Book Antiqua" panose="02040602050305030304" pitchFamily="18" charset="0"/>
              </a:rPr>
              <a:t> </a:t>
            </a:r>
            <a:r>
              <a:rPr lang="en-US"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保証人の観点からの最小利益（期待損失・資本金を必要とする）</a:t>
            </a:r>
            <a:endParaRPr lang="en-US" sz="1800" dirty="0">
              <a:solidFill>
                <a:srgbClr val="000000"/>
              </a:solidFill>
              <a:latin typeface="Book Antiqua" panose="02040602050305030304" pitchFamily="18" charset="0"/>
            </a:endParaRPr>
          </a:p>
          <a:p>
            <a:pPr lvl="1">
              <a:lnSpc>
                <a:spcPct val="100000"/>
              </a:lnSpc>
              <a:spcBef>
                <a:spcPts val="0"/>
              </a:spcBef>
              <a:buFont typeface="Calibri" panose="020F0502020204030204" pitchFamily="34" charset="0"/>
              <a:buChar char="‒"/>
            </a:pPr>
            <a:r>
              <a:rPr lang="ja-JP" altLang="en-US" sz="1800" b="1" dirty="0">
                <a:solidFill>
                  <a:srgbClr val="000000"/>
                </a:solidFill>
                <a:latin typeface="Book Antiqua" panose="02040602050305030304" pitchFamily="18" charset="0"/>
              </a:rPr>
              <a:t>期待損失評価（</a:t>
            </a:r>
            <a:r>
              <a:rPr lang="ja-JP" altLang="en-US" sz="1800" dirty="0">
                <a:solidFill>
                  <a:srgbClr val="000000"/>
                </a:solidFill>
                <a:latin typeface="Book Antiqua" panose="02040602050305030304" pitchFamily="18" charset="0"/>
              </a:rPr>
              <a:t>及び当該損失に対する期待収益</a:t>
            </a:r>
            <a:r>
              <a:rPr lang="en-US" sz="1800" dirty="0">
                <a:solidFill>
                  <a:srgbClr val="000000"/>
                </a:solidFill>
                <a:latin typeface="Book Antiqua" panose="02040602050305030304" pitchFamily="18" charset="0"/>
              </a:rPr>
              <a:t>)</a:t>
            </a:r>
          </a:p>
          <a:p>
            <a:pPr lvl="1">
              <a:lnSpc>
                <a:spcPct val="100000"/>
              </a:lnSpc>
              <a:spcBef>
                <a:spcPts val="0"/>
              </a:spcBef>
              <a:buFont typeface="Calibri" panose="020F0502020204030204" pitchFamily="34" charset="0"/>
              <a:buChar char="‒"/>
            </a:pPr>
            <a:r>
              <a:rPr lang="ja-JP" altLang="en-US" sz="1800" b="1" dirty="0">
                <a:solidFill>
                  <a:srgbClr val="000000"/>
                </a:solidFill>
                <a:latin typeface="Book Antiqua" panose="02040602050305030304" pitchFamily="18" charset="0"/>
              </a:rPr>
              <a:t>資本サポート方式（</a:t>
            </a:r>
            <a:r>
              <a:rPr lang="ja-JP" altLang="en-US" sz="1800" dirty="0">
                <a:solidFill>
                  <a:srgbClr val="000000"/>
                </a:solidFill>
                <a:latin typeface="Book Antiqua" panose="02040602050305030304" pitchFamily="18" charset="0"/>
              </a:rPr>
              <a:t>子会社を債務保証を必要としない信用格付けに引き上げるために注入する必要がある、概念上の追加的資本に対する期待収益</a:t>
            </a:r>
            <a:r>
              <a:rPr lang="en-US" sz="1800" dirty="0">
                <a:solidFill>
                  <a:srgbClr val="000000"/>
                </a:solidFill>
                <a:latin typeface="Book Antiqua" panose="02040602050305030304" pitchFamily="18" charset="0"/>
              </a:rPr>
              <a:t>)</a:t>
            </a: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イールドアプローチが一般的に債務保証料のベンチマークに使用される。理由としては、他の価格算定方法の場合、比較対象データを見つけることが難しいため。</a:t>
            </a:r>
            <a:endParaRPr lang="en-US"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20</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7363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移転価格の課題（</a:t>
            </a:r>
            <a:r>
              <a:rPr lang="en-US" altLang="ja-JP" sz="3600" b="1" dirty="0">
                <a:latin typeface="Book Antiqua" panose="02040602050305030304" pitchFamily="18" charset="0"/>
              </a:rPr>
              <a:t>3/6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日本親会社が保証料を請求する場合</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様々な判例において、親会社が提供する債務保証は、商業銀行が発行する保証と比較することはできないと判断している。銀行保証の率は比較対象として使用することができない（</a:t>
            </a:r>
            <a:r>
              <a:rPr lang="en-US" sz="1700" dirty="0">
                <a:solidFill>
                  <a:srgbClr val="000000"/>
                </a:solidFill>
                <a:latin typeface="Book Antiqua" panose="02040602050305030304" pitchFamily="18" charset="0"/>
              </a:rPr>
              <a:t>[</a:t>
            </a:r>
            <a:r>
              <a:rPr lang="en-US" sz="1700" b="1" dirty="0">
                <a:solidFill>
                  <a:srgbClr val="000000"/>
                </a:solidFill>
                <a:latin typeface="Book Antiqua" panose="02040602050305030304" pitchFamily="18" charset="0"/>
              </a:rPr>
              <a:t>Everest </a:t>
            </a:r>
            <a:r>
              <a:rPr lang="en-US" sz="1700" b="1" dirty="0" err="1">
                <a:solidFill>
                  <a:srgbClr val="000000"/>
                </a:solidFill>
                <a:latin typeface="Book Antiqua" panose="02040602050305030304" pitchFamily="18" charset="0"/>
              </a:rPr>
              <a:t>Kento</a:t>
            </a:r>
            <a:r>
              <a:rPr lang="en-US" sz="1700" b="1" dirty="0">
                <a:solidFill>
                  <a:srgbClr val="000000"/>
                </a:solidFill>
                <a:latin typeface="Book Antiqua" panose="02040602050305030304" pitchFamily="18" charset="0"/>
              </a:rPr>
              <a:t> Cylinders Ltd. </a:t>
            </a:r>
            <a:r>
              <a:rPr lang="pt-BR" sz="1700" b="1" dirty="0">
                <a:solidFill>
                  <a:srgbClr val="000000"/>
                </a:solidFill>
                <a:latin typeface="Book Antiqua" panose="02040602050305030304" pitchFamily="18" charset="0"/>
              </a:rPr>
              <a:t>[2015] 58 taxmann.com 254 (Bombay HC), GVK Power &amp; Infrastructure Ltd. [2018] 94 taxmann.com 415 (Visakhapatnam - Trib.)</a:t>
            </a:r>
            <a:r>
              <a:rPr lang="pt-BR" sz="17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a:t>
            </a:r>
            <a:endParaRPr lang="pt-BR" sz="1700" dirty="0">
              <a:solidFill>
                <a:srgbClr val="000000"/>
              </a:solidFill>
              <a:latin typeface="Book Antiqua" panose="02040602050305030304" pitchFamily="18" charset="0"/>
            </a:endParaRPr>
          </a:p>
          <a:p>
            <a:pPr marL="271463" indent="-271463">
              <a:lnSpc>
                <a:spcPct val="100000"/>
              </a:lnSpc>
              <a:spcBef>
                <a:spcPts val="0"/>
              </a:spcBef>
            </a:pPr>
            <a:endParaRPr lang="pt-BR"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租税裁判所の一般的な見解　－　保証料の独立企業間価格は、借入額の </a:t>
            </a:r>
            <a:r>
              <a:rPr lang="en-US" altLang="ja-JP" sz="1700" dirty="0">
                <a:solidFill>
                  <a:srgbClr val="000000"/>
                </a:solidFill>
                <a:latin typeface="Book Antiqua" panose="02040602050305030304" pitchFamily="18" charset="0"/>
              </a:rPr>
              <a:t>0.5% </a:t>
            </a:r>
            <a:r>
              <a:rPr lang="ja-JP" altLang="en-US" sz="1700" dirty="0">
                <a:solidFill>
                  <a:srgbClr val="000000"/>
                </a:solidFill>
                <a:latin typeface="Book Antiqua" panose="02040602050305030304" pitchFamily="18" charset="0"/>
              </a:rPr>
              <a:t>から </a:t>
            </a:r>
            <a:r>
              <a:rPr lang="en-US" altLang="ja-JP" sz="1700" dirty="0">
                <a:solidFill>
                  <a:srgbClr val="000000"/>
                </a:solidFill>
                <a:latin typeface="Book Antiqua" panose="02040602050305030304" pitchFamily="18" charset="0"/>
              </a:rPr>
              <a:t>0.8% </a:t>
            </a:r>
            <a:r>
              <a:rPr lang="ja-JP" altLang="en-US" sz="1700" dirty="0">
                <a:solidFill>
                  <a:srgbClr val="000000"/>
                </a:solidFill>
                <a:latin typeface="Book Antiqua" panose="02040602050305030304" pitchFamily="18" charset="0"/>
              </a:rPr>
              <a:t>の範囲になると判断されている。</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インドのセーフ・ハーバー・ルールでは、債務保証料に対しては</a:t>
            </a:r>
            <a:r>
              <a:rPr lang="en-IN" altLang="ja-JP" sz="1700" dirty="0">
                <a:solidFill>
                  <a:srgbClr val="000000"/>
                </a:solidFill>
                <a:latin typeface="Book Antiqua" panose="02040602050305030304" pitchFamily="18" charset="0"/>
              </a:rPr>
              <a:t>1%</a:t>
            </a:r>
            <a:r>
              <a:rPr lang="ja-JP" altLang="en-US" sz="1700" dirty="0">
                <a:solidFill>
                  <a:srgbClr val="000000"/>
                </a:solidFill>
                <a:latin typeface="Book Antiqua" panose="02040602050305030304" pitchFamily="18" charset="0"/>
              </a:rPr>
              <a:t>が規定されている。</a:t>
            </a: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21</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20235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移転価格の課題（</a:t>
            </a:r>
            <a:r>
              <a:rPr lang="en-US" altLang="ja-JP" sz="3600" b="1" dirty="0">
                <a:latin typeface="Book Antiqua" panose="02040602050305030304" pitchFamily="18" charset="0"/>
              </a:rPr>
              <a:t>4/6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596347" y="1755321"/>
            <a:ext cx="11260961"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日本親会社が保証料を請求しない場合</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700" b="1" dirty="0">
                <a:solidFill>
                  <a:srgbClr val="000000"/>
                </a:solidFill>
                <a:latin typeface="Book Antiqua" panose="02040602050305030304" pitchFamily="18" charset="0"/>
              </a:rPr>
              <a:t>インド子会社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移転価格税制の観点から、インド子会社のコストがゼロで租税回避につながらないため、インド側は大きな課題に直面しないと考えられる。</a:t>
            </a:r>
            <a:endParaRPr lang="en-IN" altLang="ja-JP" sz="1700" dirty="0">
              <a:solidFill>
                <a:srgbClr val="000000"/>
              </a:solidFill>
              <a:latin typeface="Book Antiqua" panose="02040602050305030304" pitchFamily="18" charset="0"/>
            </a:endParaRPr>
          </a:p>
          <a:p>
            <a:pPr marL="271463" indent="-271463">
              <a:lnSpc>
                <a:spcPct val="100000"/>
              </a:lnSpc>
              <a:spcBef>
                <a:spcPts val="0"/>
              </a:spcBef>
            </a:pPr>
            <a:endParaRPr lang="ja-JP" alt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b="1" dirty="0">
                <a:solidFill>
                  <a:srgbClr val="000000"/>
                </a:solidFill>
                <a:latin typeface="Book Antiqua" panose="02040602050305030304" pitchFamily="18" charset="0"/>
              </a:rPr>
              <a:t>日本親会社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日本親会社に関する調査・評価において、インド税務当局は、銀行に提供された債務保証について子会社から収入を得るべきであったと主張する可能性がある。</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b="1" dirty="0">
                <a:solidFill>
                  <a:srgbClr val="000000"/>
                </a:solidFill>
                <a:latin typeface="Book Antiqua" panose="02040602050305030304" pitchFamily="18" charset="0"/>
              </a:rPr>
              <a:t>日本親会社の課税関係に対する主張（</a:t>
            </a:r>
            <a:r>
              <a:rPr lang="ja-JP" altLang="en-US" sz="1700" dirty="0">
                <a:solidFill>
                  <a:srgbClr val="000000"/>
                </a:solidFill>
                <a:latin typeface="Book Antiqua" panose="02040602050305030304" pitchFamily="18" charset="0"/>
              </a:rPr>
              <a:t>保証料を請求しない場合における）</a:t>
            </a:r>
            <a:r>
              <a:rPr lang="en-US" sz="1700" dirty="0">
                <a:solidFill>
                  <a:srgbClr val="000000"/>
                </a:solidFill>
                <a:latin typeface="Book Antiqua" panose="02040602050305030304" pitchFamily="18" charset="0"/>
              </a:rPr>
              <a:t> – </a:t>
            </a:r>
          </a:p>
          <a:p>
            <a:pPr marL="614362" lvl="1" indent="-342900">
              <a:lnSpc>
                <a:spcPct val="100000"/>
              </a:lnSpc>
              <a:spcBef>
                <a:spcPts val="0"/>
              </a:spcBef>
              <a:buFont typeface="+mj-lt"/>
              <a:buAutoNum type="alphaLcParenR"/>
            </a:pPr>
            <a:r>
              <a:rPr lang="ja-JP" altLang="en-US" sz="1700" b="1" dirty="0">
                <a:solidFill>
                  <a:srgbClr val="000000"/>
                </a:solidFill>
                <a:latin typeface="Book Antiqua" panose="02040602050305030304" pitchFamily="18" charset="0"/>
              </a:rPr>
              <a:t>インドでの税源浸食なし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全体として、インド事業体は保証料の費用控除を取らず、既にその分だけより大きな課税所得に対して税金を支払っているため、インド側はこの取引で税源の浸食・税収の損失がない。</a:t>
            </a:r>
          </a:p>
          <a:p>
            <a:pPr marL="614362" lvl="1" indent="-342900">
              <a:lnSpc>
                <a:spcPct val="100000"/>
              </a:lnSpc>
              <a:spcBef>
                <a:spcPts val="0"/>
              </a:spcBef>
              <a:buFont typeface="+mj-lt"/>
              <a:buAutoNum type="alphaLcParenR"/>
            </a:pPr>
            <a:r>
              <a:rPr lang="ja-JP" altLang="en-US" sz="1700" b="1" dirty="0">
                <a:solidFill>
                  <a:srgbClr val="000000"/>
                </a:solidFill>
                <a:latin typeface="Book Antiqua" panose="02040602050305030304" pitchFamily="18" charset="0"/>
              </a:rPr>
              <a:t>株主活動としての機能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債務保証を提供することにより、日本親会社は株主活動としての機能を果たているのみである。</a:t>
            </a:r>
          </a:p>
          <a:p>
            <a:pPr marL="614362" lvl="1" indent="-342900">
              <a:lnSpc>
                <a:spcPct val="100000"/>
              </a:lnSpc>
              <a:spcBef>
                <a:spcPts val="0"/>
              </a:spcBef>
              <a:buFont typeface="+mj-lt"/>
              <a:buAutoNum type="alphaLcParenR"/>
            </a:pPr>
            <a:r>
              <a:rPr lang="ja-JP" altLang="en-US" sz="1700" b="1" dirty="0">
                <a:solidFill>
                  <a:srgbClr val="000000"/>
                </a:solidFill>
                <a:latin typeface="Book Antiqua" panose="02040602050305030304" pitchFamily="18" charset="0"/>
              </a:rPr>
              <a:t>通常の事業活動において発生しない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子会社への無対価保証の付与が、通常の業務活動においては発生しない。</a:t>
            </a:r>
            <a:endParaRPr lang="en-US" sz="1700" dirty="0">
              <a:solidFill>
                <a:srgbClr val="000000"/>
              </a:solidFill>
              <a:latin typeface="Book Antiqua" panose="02040602050305030304" pitchFamily="18" charset="0"/>
            </a:endParaRPr>
          </a:p>
          <a:p>
            <a:pPr marL="614362" lvl="1" indent="-342900">
              <a:lnSpc>
                <a:spcPct val="100000"/>
              </a:lnSpc>
              <a:spcBef>
                <a:spcPts val="0"/>
              </a:spcBef>
              <a:buAutoNum type="alphaLcParenR"/>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22</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225204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移転価格の課題（</a:t>
            </a:r>
            <a:r>
              <a:rPr lang="en-US" altLang="ja-JP" sz="3600" b="1" dirty="0">
                <a:latin typeface="Book Antiqua" panose="02040602050305030304" pitchFamily="18" charset="0"/>
              </a:rPr>
              <a:t>5/6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日本親会社が保証料を請求しない場合</a:t>
            </a:r>
            <a:endParaRPr lang="en-US" sz="1800" b="1" dirty="0">
              <a:solidFill>
                <a:srgbClr val="000000"/>
              </a:solidFill>
              <a:latin typeface="Book Antiqua" panose="02040602050305030304" pitchFamily="18" charset="0"/>
            </a:endParaRP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altLang="ja-JP" sz="1800" dirty="0">
                <a:solidFill>
                  <a:srgbClr val="000000"/>
                </a:solidFill>
                <a:latin typeface="Book Antiqua" panose="02040602050305030304" pitchFamily="18" charset="0"/>
              </a:rPr>
              <a:t>Kolkata</a:t>
            </a:r>
            <a:r>
              <a:rPr lang="ja-JP" altLang="en-US" sz="1800" dirty="0">
                <a:solidFill>
                  <a:srgbClr val="000000"/>
                </a:solidFill>
                <a:latin typeface="Book Antiqua" panose="02040602050305030304" pitchFamily="18" charset="0"/>
              </a:rPr>
              <a:t>租税裁判所の</a:t>
            </a:r>
            <a:r>
              <a:rPr lang="en-US" altLang="ja-JP" sz="1800" dirty="0">
                <a:solidFill>
                  <a:srgbClr val="000000"/>
                </a:solidFill>
                <a:latin typeface="Book Antiqua" panose="02040602050305030304" pitchFamily="18" charset="0"/>
              </a:rPr>
              <a:t>Special Bench </a:t>
            </a:r>
            <a:r>
              <a:rPr lang="ja-JP" altLang="en-US" sz="1800" dirty="0">
                <a:solidFill>
                  <a:srgbClr val="000000"/>
                </a:solidFill>
                <a:latin typeface="Book Antiqua" panose="02040602050305030304" pitchFamily="18" charset="0"/>
              </a:rPr>
              <a:t>は、税源浸食はないという主張を却下し、外国事業体は、インドのグループ会社に提供した無利息貸付金について、独立企業間取引の原則に基づく利子をベースにして納税する必要があると判断した（</a:t>
            </a:r>
            <a:r>
              <a:rPr lang="en-US" altLang="ja-JP" sz="1800" b="1" dirty="0" err="1">
                <a:solidFill>
                  <a:srgbClr val="000000"/>
                </a:solidFill>
                <a:latin typeface="Book Antiqua" panose="02040602050305030304" pitchFamily="18" charset="0"/>
              </a:rPr>
              <a:t>Instrumentarium</a:t>
            </a:r>
            <a:r>
              <a:rPr lang="en-US" altLang="ja-JP" sz="1800" b="1" dirty="0">
                <a:solidFill>
                  <a:srgbClr val="000000"/>
                </a:solidFill>
                <a:latin typeface="Book Antiqua" panose="02040602050305030304" pitchFamily="18" charset="0"/>
              </a:rPr>
              <a:t> Corporation Ltd. </a:t>
            </a:r>
            <a:r>
              <a:rPr lang="sv-SE" altLang="ja-JP" sz="1800" b="1" dirty="0">
                <a:solidFill>
                  <a:srgbClr val="000000"/>
                </a:solidFill>
                <a:latin typeface="Book Antiqua" panose="02040602050305030304" pitchFamily="18" charset="0"/>
              </a:rPr>
              <a:t>[2016] 160 ITD 1</a:t>
            </a:r>
            <a:r>
              <a:rPr lang="ja-JP" altLang="en-US" sz="1800" dirty="0">
                <a:solidFill>
                  <a:srgbClr val="000000"/>
                </a:solidFill>
                <a:latin typeface="Book Antiqua" panose="02040602050305030304" pitchFamily="18" charset="0"/>
              </a:rPr>
              <a:t>）。</a:t>
            </a:r>
          </a:p>
          <a:p>
            <a:pPr marL="271463" indent="-271463">
              <a:lnSpc>
                <a:spcPct val="100000"/>
              </a:lnSpc>
              <a:spcBef>
                <a:spcPts val="0"/>
              </a:spcBef>
            </a:pPr>
            <a:endParaRPr lang="sv-SE"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後続案件において、</a:t>
            </a:r>
            <a:r>
              <a:rPr lang="en-US" altLang="ja-JP" sz="1800" dirty="0">
                <a:solidFill>
                  <a:srgbClr val="000000"/>
                </a:solidFill>
                <a:latin typeface="Book Antiqua" panose="02040602050305030304" pitchFamily="18" charset="0"/>
              </a:rPr>
              <a:t>Kolkata</a:t>
            </a:r>
            <a:r>
              <a:rPr lang="ja-JP" altLang="en-US" sz="1800" dirty="0">
                <a:solidFill>
                  <a:srgbClr val="000000"/>
                </a:solidFill>
                <a:latin typeface="Book Antiqua" panose="02040602050305030304" pitchFamily="18" charset="0"/>
              </a:rPr>
              <a:t>租税裁判所は、子会社に債務保証を提供することは単なる株主活動としての機能であるため、国際取引とはされないと判断した（</a:t>
            </a:r>
            <a:r>
              <a:rPr lang="sv-SE" sz="1800" dirty="0">
                <a:solidFill>
                  <a:srgbClr val="000000"/>
                </a:solidFill>
                <a:latin typeface="Book Antiqua" panose="02040602050305030304" pitchFamily="18" charset="0"/>
              </a:rPr>
              <a:t>[</a:t>
            </a:r>
            <a:r>
              <a:rPr lang="sv-SE" sz="1800" b="1" dirty="0">
                <a:solidFill>
                  <a:srgbClr val="000000"/>
                </a:solidFill>
                <a:latin typeface="Book Antiqua" panose="02040602050305030304" pitchFamily="18" charset="0"/>
              </a:rPr>
              <a:t>IFGL Refractories Ltd. [2021] 128 taxmann.com 462</a:t>
            </a:r>
            <a:r>
              <a:rPr lang="sv-SE"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a:t>
            </a:r>
            <a:endParaRPr lang="en-US" altLang="ja-JP" sz="1800" dirty="0">
              <a:solidFill>
                <a:srgbClr val="000000"/>
              </a:solidFill>
              <a:latin typeface="Book Antiqua" panose="02040602050305030304" pitchFamily="18" charset="0"/>
            </a:endParaRPr>
          </a:p>
          <a:p>
            <a:pPr marL="271463" indent="-271463">
              <a:lnSpc>
                <a:spcPct val="100000"/>
              </a:lnSpc>
              <a:spcBef>
                <a:spcPts val="0"/>
              </a:spcBef>
            </a:pPr>
            <a:endParaRPr lang="sv-SE" sz="1800" dirty="0">
              <a:solidFill>
                <a:srgbClr val="000000"/>
              </a:solidFill>
              <a:latin typeface="Book Antiqua" panose="02040602050305030304" pitchFamily="18" charset="0"/>
            </a:endParaRPr>
          </a:p>
          <a:p>
            <a:pPr marL="271463" indent="-271463">
              <a:lnSpc>
                <a:spcPct val="100000"/>
              </a:lnSpc>
              <a:spcBef>
                <a:spcPts val="0"/>
              </a:spcBef>
            </a:pPr>
            <a:r>
              <a:rPr lang="sv-SE" sz="1800" b="1" dirty="0">
                <a:solidFill>
                  <a:srgbClr val="000000"/>
                </a:solidFill>
                <a:latin typeface="Book Antiqua" panose="02040602050305030304" pitchFamily="18" charset="0"/>
              </a:rPr>
              <a:t>IFGL Refractories</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の案件において、</a:t>
            </a:r>
            <a:r>
              <a:rPr lang="en-US" altLang="ja-JP" sz="1800" dirty="0">
                <a:solidFill>
                  <a:srgbClr val="000000"/>
                </a:solidFill>
                <a:latin typeface="Book Antiqua" panose="02040602050305030304" pitchFamily="18" charset="0"/>
              </a:rPr>
              <a:t>Kolkata</a:t>
            </a:r>
            <a:r>
              <a:rPr lang="ja-JP" altLang="en-US" sz="1800" dirty="0">
                <a:solidFill>
                  <a:srgbClr val="000000"/>
                </a:solidFill>
                <a:latin typeface="Book Antiqua" panose="02040602050305030304" pitchFamily="18" charset="0"/>
              </a:rPr>
              <a:t>租税裁判所は、上記の</a:t>
            </a:r>
            <a:r>
              <a:rPr lang="en-US" altLang="ja-JP" sz="1800" b="1" dirty="0" err="1">
                <a:solidFill>
                  <a:srgbClr val="000000"/>
                </a:solidFill>
                <a:latin typeface="Book Antiqua" panose="02040602050305030304" pitchFamily="18" charset="0"/>
              </a:rPr>
              <a:t>Instrumentarium</a:t>
            </a:r>
            <a:r>
              <a:rPr lang="ja-JP" altLang="en-US" sz="1800" dirty="0">
                <a:solidFill>
                  <a:srgbClr val="000000"/>
                </a:solidFill>
                <a:latin typeface="Book Antiqua" panose="02040602050305030304" pitchFamily="18" charset="0"/>
              </a:rPr>
              <a:t>の案件における自らの判断を考慮した結果、そこに含まれる問題が異なる（債務に対する利息）という理由で当該判断を考慮に入れなかった。</a:t>
            </a:r>
            <a:endParaRPr lang="sv-SE" sz="1800" dirty="0">
              <a:solidFill>
                <a:srgbClr val="000000"/>
              </a:solidFill>
              <a:latin typeface="Book Antiqua" panose="02040602050305030304" pitchFamily="18" charset="0"/>
            </a:endParaRPr>
          </a:p>
          <a:p>
            <a:pPr marL="271463" indent="-271463">
              <a:lnSpc>
                <a:spcPct val="100000"/>
              </a:lnSpc>
              <a:spcBef>
                <a:spcPts val="0"/>
              </a:spcBef>
            </a:pPr>
            <a:endParaRPr lang="sv-SE" sz="1800" dirty="0">
              <a:solidFill>
                <a:srgbClr val="000000"/>
              </a:solidFill>
              <a:latin typeface="Book Antiqua" panose="02040602050305030304" pitchFamily="18" charset="0"/>
            </a:endParaRPr>
          </a:p>
          <a:p>
            <a:pPr marL="271463" indent="-271463">
              <a:lnSpc>
                <a:spcPct val="100000"/>
              </a:lnSpc>
              <a:spcBef>
                <a:spcPts val="0"/>
              </a:spcBef>
            </a:pPr>
            <a:r>
              <a:rPr lang="en-US" altLang="ja-JP" sz="1800" b="1" dirty="0">
                <a:solidFill>
                  <a:srgbClr val="000000"/>
                </a:solidFill>
                <a:latin typeface="Book Antiqua" panose="02040602050305030304" pitchFamily="18" charset="0"/>
              </a:rPr>
              <a:t>IFGL Refractories </a:t>
            </a:r>
            <a:r>
              <a:rPr lang="ja-JP" altLang="en-US" sz="1800" dirty="0">
                <a:solidFill>
                  <a:srgbClr val="000000"/>
                </a:solidFill>
                <a:latin typeface="Book Antiqua" panose="02040602050305030304" pitchFamily="18" charset="0"/>
              </a:rPr>
              <a:t>の案件において、親会社が提供する無対価保証は事業活動において発生してないため、債務保証料は</a:t>
            </a:r>
            <a:r>
              <a:rPr lang="en-US" altLang="ja-JP" sz="1800" dirty="0">
                <a:solidFill>
                  <a:srgbClr val="000000"/>
                </a:solidFill>
                <a:latin typeface="Book Antiqua" panose="02040602050305030304" pitchFamily="18" charset="0"/>
              </a:rPr>
              <a:t>2012 </a:t>
            </a:r>
            <a:r>
              <a:rPr lang="ja-JP" altLang="en-US" sz="1800" dirty="0">
                <a:solidFill>
                  <a:srgbClr val="000000"/>
                </a:solidFill>
                <a:latin typeface="Book Antiqua" panose="02040602050305030304" pitchFamily="18" charset="0"/>
              </a:rPr>
              <a:t>年財政法改正により修正された「国際取引」の定義においてもその範囲に含まれないと判断した。</a:t>
            </a:r>
            <a:endParaRPr lang="sv-SE" sz="18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23</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0218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 </a:t>
            </a:r>
            <a:r>
              <a:rPr lang="ja-JP" altLang="en-US" sz="3600" b="1" dirty="0">
                <a:latin typeface="Book Antiqua" panose="02040602050305030304" pitchFamily="18" charset="0"/>
              </a:rPr>
              <a:t>移転価格の課題（</a:t>
            </a:r>
            <a:r>
              <a:rPr lang="en-US" altLang="ja-JP" sz="3600" b="1" dirty="0">
                <a:latin typeface="Book Antiqua" panose="02040602050305030304" pitchFamily="18" charset="0"/>
              </a:rPr>
              <a:t>6/6</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日本親会社が保証料を請求しない場合</a:t>
            </a:r>
            <a:endParaRPr lang="en-US" sz="1800" b="1" dirty="0">
              <a:solidFill>
                <a:srgbClr val="000000"/>
              </a:solidFill>
              <a:latin typeface="Book Antiqua" panose="02040602050305030304" pitchFamily="18" charset="0"/>
            </a:endParaRP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他の案件においても同様に、</a:t>
            </a:r>
            <a:r>
              <a:rPr lang="en-US" altLang="ja-JP" sz="1700" dirty="0">
                <a:solidFill>
                  <a:srgbClr val="000000"/>
                </a:solidFill>
                <a:latin typeface="Book Antiqua" panose="02040602050305030304" pitchFamily="18" charset="0"/>
              </a:rPr>
              <a:t>Kolkata</a:t>
            </a:r>
            <a:r>
              <a:rPr lang="ja-JP" altLang="en-US" sz="1700" dirty="0">
                <a:solidFill>
                  <a:srgbClr val="000000"/>
                </a:solidFill>
                <a:latin typeface="Book Antiqua" panose="02040602050305030304" pitchFamily="18" charset="0"/>
              </a:rPr>
              <a:t>租税裁判所は、親会社は保証料を請求していないことから、親会社に保証料を帰属し課税することはできないと判断した（</a:t>
            </a:r>
            <a:r>
              <a:rPr lang="sv-SE" sz="1700" dirty="0">
                <a:solidFill>
                  <a:srgbClr val="000000"/>
                </a:solidFill>
                <a:latin typeface="Book Antiqua" panose="02040602050305030304" pitchFamily="18" charset="0"/>
              </a:rPr>
              <a:t>[</a:t>
            </a:r>
            <a:r>
              <a:rPr lang="sv-SE" sz="1700" b="1" dirty="0">
                <a:solidFill>
                  <a:srgbClr val="000000"/>
                </a:solidFill>
                <a:latin typeface="Book Antiqua" panose="02040602050305030304" pitchFamily="18" charset="0"/>
              </a:rPr>
              <a:t>EIH Ltd. [2018] 89 taxmann.com 417 </a:t>
            </a:r>
            <a:r>
              <a:rPr lang="sv-SE" sz="1700" dirty="0">
                <a:solidFill>
                  <a:srgbClr val="000000"/>
                </a:solidFill>
                <a:latin typeface="Book Antiqua" panose="02040602050305030304" pitchFamily="18" charset="0"/>
              </a:rPr>
              <a:t>and </a:t>
            </a:r>
            <a:r>
              <a:rPr lang="en-US" sz="1700" b="1" dirty="0">
                <a:solidFill>
                  <a:srgbClr val="000000"/>
                </a:solidFill>
                <a:latin typeface="Book Antiqua" panose="02040602050305030304" pitchFamily="18" charset="0"/>
              </a:rPr>
              <a:t>Rohit Ferro Tech Ltd., IT Appeal Nos. 262 &amp; 263 (</a:t>
            </a:r>
            <a:r>
              <a:rPr lang="en-US" sz="1700" b="1" dirty="0" err="1">
                <a:solidFill>
                  <a:srgbClr val="000000"/>
                </a:solidFill>
                <a:latin typeface="Book Antiqua" panose="02040602050305030304" pitchFamily="18" charset="0"/>
              </a:rPr>
              <a:t>Kol</a:t>
            </a:r>
            <a:r>
              <a:rPr lang="en-US" sz="1700" b="1" dirty="0">
                <a:solidFill>
                  <a:srgbClr val="000000"/>
                </a:solidFill>
                <a:latin typeface="Book Antiqua" panose="02040602050305030304" pitchFamily="18" charset="0"/>
              </a:rPr>
              <a:t>.) of 2018, dated 12 Oct. 2018]</a:t>
            </a:r>
            <a:r>
              <a:rPr lang="ja-JP" altLang="en-US" sz="1700" b="1" dirty="0">
                <a:solidFill>
                  <a:srgbClr val="000000"/>
                </a:solidFill>
                <a:latin typeface="Book Antiqua" panose="02040602050305030304" pitchFamily="18" charset="0"/>
              </a:rPr>
              <a:t>）。</a:t>
            </a: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上記とは反対に、</a:t>
            </a:r>
            <a:r>
              <a:rPr lang="en-US" altLang="ja-JP" sz="1700" dirty="0">
                <a:solidFill>
                  <a:srgbClr val="000000"/>
                </a:solidFill>
                <a:latin typeface="Book Antiqua" panose="02040602050305030304" pitchFamily="18" charset="0"/>
              </a:rPr>
              <a:t>Vishakhapatnam</a:t>
            </a:r>
            <a:r>
              <a:rPr lang="ja-JP" altLang="en-US" sz="1700" dirty="0">
                <a:solidFill>
                  <a:srgbClr val="000000"/>
                </a:solidFill>
                <a:latin typeface="Book Antiqua" panose="02040602050305030304" pitchFamily="18" charset="0"/>
              </a:rPr>
              <a:t>租税裁判所は、債務保証には常にリスクが伴い、関連企業が市場で融資を受ける際にその信用力を高めるためのサービスが提供されるため、保証料は親会社に帰属し、課税する必要があると判決した（</a:t>
            </a:r>
            <a:r>
              <a:rPr lang="en-US" sz="1700" dirty="0">
                <a:solidFill>
                  <a:srgbClr val="000000"/>
                </a:solidFill>
                <a:latin typeface="Book Antiqua" panose="02040602050305030304" pitchFamily="18" charset="0"/>
              </a:rPr>
              <a:t>[</a:t>
            </a:r>
            <a:r>
              <a:rPr lang="en-US" sz="1700" b="1" dirty="0">
                <a:solidFill>
                  <a:srgbClr val="000000"/>
                </a:solidFill>
                <a:latin typeface="Book Antiqua" panose="02040602050305030304" pitchFamily="18" charset="0"/>
              </a:rPr>
              <a:t>Devi Sea Foods Ltd. [2022] 143 taxmann.com 174</a:t>
            </a:r>
            <a:r>
              <a:rPr lang="en-US" sz="17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Redington India Ltd. [2021] 430 ITR 298</a:t>
            </a:r>
            <a:r>
              <a:rPr lang="ja-JP" altLang="en-US" sz="1700" dirty="0">
                <a:solidFill>
                  <a:srgbClr val="000000"/>
                </a:solidFill>
                <a:latin typeface="Book Antiqua" panose="02040602050305030304" pitchFamily="18" charset="0"/>
              </a:rPr>
              <a:t> の案件において、</a:t>
            </a:r>
            <a:r>
              <a:rPr lang="en-US" altLang="ja-JP" sz="1700" dirty="0">
                <a:solidFill>
                  <a:srgbClr val="000000"/>
                </a:solidFill>
                <a:latin typeface="Book Antiqua" panose="02040602050305030304" pitchFamily="18" charset="0"/>
              </a:rPr>
              <a:t>Madras</a:t>
            </a:r>
            <a:r>
              <a:rPr lang="ja-JP" altLang="en-US" sz="1700" dirty="0">
                <a:solidFill>
                  <a:srgbClr val="000000"/>
                </a:solidFill>
                <a:latin typeface="Book Antiqua" panose="02040602050305030304" pitchFamily="18" charset="0"/>
              </a:rPr>
              <a:t>高等裁判所は、関連企業に提供された債務保証は、</a:t>
            </a:r>
            <a:r>
              <a:rPr lang="en-US" altLang="ja-JP" sz="1700" dirty="0">
                <a:solidFill>
                  <a:srgbClr val="000000"/>
                </a:solidFill>
                <a:latin typeface="Book Antiqua" panose="02040602050305030304" pitchFamily="18" charset="0"/>
              </a:rPr>
              <a:t>2012 </a:t>
            </a:r>
            <a:r>
              <a:rPr lang="ja-JP" altLang="en-US" sz="1700" dirty="0">
                <a:solidFill>
                  <a:srgbClr val="000000"/>
                </a:solidFill>
                <a:latin typeface="Book Antiqua" panose="02040602050305030304" pitchFamily="18" charset="0"/>
              </a:rPr>
              <a:t>年財政法による遡及改正によりカバーされると判示した。</a:t>
            </a: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u="sng" dirty="0">
                <a:solidFill>
                  <a:srgbClr val="000000"/>
                </a:solidFill>
                <a:latin typeface="Book Antiqua" panose="02040602050305030304" pitchFamily="18" charset="0"/>
              </a:rPr>
              <a:t>念書</a:t>
            </a:r>
            <a:r>
              <a:rPr lang="ja-JP" altLang="en-US" sz="1700" dirty="0">
                <a:solidFill>
                  <a:srgbClr val="000000"/>
                </a:solidFill>
                <a:latin typeface="Book Antiqua" panose="02040602050305030304" pitchFamily="18" charset="0"/>
              </a:rPr>
              <a:t> </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租税裁判所は「親会社による念書発行は国際取引ではないと判断し、保証として再評価をすることにつき拒否した（</a:t>
            </a:r>
            <a:r>
              <a:rPr lang="en-US" sz="1700" dirty="0">
                <a:solidFill>
                  <a:srgbClr val="000000"/>
                </a:solidFill>
                <a:latin typeface="Book Antiqua" panose="02040602050305030304" pitchFamily="18" charset="0"/>
              </a:rPr>
              <a:t>[</a:t>
            </a:r>
            <a:r>
              <a:rPr lang="en-US" sz="1700" b="1" dirty="0">
                <a:solidFill>
                  <a:srgbClr val="000000"/>
                </a:solidFill>
                <a:latin typeface="Book Antiqua" panose="02040602050305030304" pitchFamily="18" charset="0"/>
              </a:rPr>
              <a:t>Asian Paints Ltd (TS-51-ITAT-2021(Mum)- TP), Tata international limited (TS-113-ITAT 2020 (Mum)-TP)</a:t>
            </a:r>
            <a:r>
              <a:rPr lang="en-US" sz="17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a:t>
            </a: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24</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065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C3F4E-3EA2-5E4E-7BB6-F161CF9811EC}"/>
              </a:ext>
            </a:extLst>
          </p:cNvPr>
          <p:cNvSpPr txBox="1"/>
          <p:nvPr/>
        </p:nvSpPr>
        <p:spPr>
          <a:xfrm>
            <a:off x="739175" y="975597"/>
            <a:ext cx="10983432" cy="5001369"/>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Book Antiqua" panose="02040602050305030304" pitchFamily="18" charset="0"/>
              </a:rPr>
              <a:t>債務保証についての情報は、税務申告書に添付される財務諸表により、</a:t>
            </a:r>
            <a:r>
              <a:rPr lang="en-US" altLang="ja-JP" sz="1600" dirty="0">
                <a:latin typeface="Book Antiqua" panose="02040602050305030304" pitchFamily="18" charset="0"/>
              </a:rPr>
              <a:t>GST</a:t>
            </a:r>
            <a:r>
              <a:rPr lang="ja-JP" altLang="en-US" sz="1600" dirty="0">
                <a:latin typeface="Book Antiqua" panose="02040602050305030304" pitchFamily="18" charset="0"/>
              </a:rPr>
              <a:t>課税当局が入手できる。</a:t>
            </a:r>
            <a:endParaRPr lang="en-IN" altLang="ja-JP" sz="1600" dirty="0">
              <a:latin typeface="Book Antiqua" panose="02040602050305030304" pitchFamily="18" charset="0"/>
            </a:endParaRPr>
          </a:p>
          <a:p>
            <a:pPr marL="285750" indent="-285750" algn="l">
              <a:buFont typeface="Arial" panose="020B0604020202020204" pitchFamily="34" charset="0"/>
              <a:buChar char="•"/>
            </a:pPr>
            <a:endParaRPr lang="en-IN" altLang="ja-JP"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債務保証については、対象金額が巨額であり、大きな問題となる可能性がある。</a:t>
            </a:r>
            <a:endParaRPr lang="en-IN" sz="1600" dirty="0">
              <a:latin typeface="Book Antiqua" panose="02040602050305030304" pitchFamily="18" charset="0"/>
            </a:endParaRPr>
          </a:p>
          <a:p>
            <a:pPr marL="285750" indent="-285750" algn="l">
              <a:buFont typeface="Arial" panose="020B0604020202020204" pitchFamily="34" charset="0"/>
              <a:buChar char="•"/>
            </a:pPr>
            <a:endParaRPr lang="en-IN"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債務保証料の評価は、移転価格税制及び</a:t>
            </a:r>
            <a:r>
              <a:rPr lang="en-US" altLang="ja-JP" sz="1600" dirty="0">
                <a:latin typeface="Book Antiqua" panose="02040602050305030304" pitchFamily="18" charset="0"/>
              </a:rPr>
              <a:t>GST</a:t>
            </a:r>
            <a:r>
              <a:rPr lang="ja-JP" altLang="en-US" sz="1600" dirty="0">
                <a:latin typeface="Book Antiqua" panose="02040602050305030304" pitchFamily="18" charset="0"/>
              </a:rPr>
              <a:t>の問題が生じ得る。</a:t>
            </a:r>
            <a:endParaRPr lang="en-IN" sz="1600" dirty="0">
              <a:latin typeface="Book Antiqua" panose="02040602050305030304" pitchFamily="18" charset="0"/>
            </a:endParaRPr>
          </a:p>
          <a:p>
            <a:pPr marL="285750" indent="-285750" algn="l">
              <a:buFont typeface="Arial" panose="020B0604020202020204" pitchFamily="34" charset="0"/>
              <a:buChar char="•"/>
            </a:pPr>
            <a:endParaRPr lang="en-IN" sz="1600" dirty="0">
              <a:latin typeface="Book Antiqua" panose="02040602050305030304" pitchFamily="18" charset="0"/>
            </a:endParaRPr>
          </a:p>
          <a:p>
            <a:pPr marL="285750" indent="-285750" algn="l">
              <a:buFont typeface="Arial" panose="020B0604020202020204" pitchFamily="34" charset="0"/>
              <a:buChar char="•"/>
            </a:pPr>
            <a:r>
              <a:rPr lang="en-US" altLang="ja-JP" sz="1600" dirty="0">
                <a:latin typeface="Book Antiqua" panose="02040602050305030304" pitchFamily="18" charset="0"/>
              </a:rPr>
              <a:t>GST</a:t>
            </a:r>
            <a:r>
              <a:rPr lang="ja-JP" altLang="en-US" sz="1600" dirty="0">
                <a:latin typeface="Book Antiqua" panose="02040602050305030304" pitchFamily="18" charset="0"/>
              </a:rPr>
              <a:t>監査</a:t>
            </a:r>
            <a:r>
              <a:rPr lang="en-US" altLang="ja-JP" sz="1600" dirty="0">
                <a:latin typeface="Book Antiqua" panose="02040602050305030304" pitchFamily="18" charset="0"/>
              </a:rPr>
              <a:t>/</a:t>
            </a:r>
            <a:r>
              <a:rPr lang="ja-JP" altLang="en-US" sz="1600" dirty="0">
                <a:latin typeface="Book Antiqua" panose="02040602050305030304" pitchFamily="18" charset="0"/>
              </a:rPr>
              <a:t>税務調査の結果</a:t>
            </a:r>
            <a:r>
              <a:rPr lang="en-US" altLang="ja-JP" sz="1600" dirty="0">
                <a:latin typeface="Book Antiqua" panose="02040602050305030304" pitchFamily="18" charset="0"/>
              </a:rPr>
              <a:t>GST</a:t>
            </a:r>
            <a:r>
              <a:rPr lang="ja-JP" altLang="en-US" sz="1600" dirty="0">
                <a:latin typeface="Book Antiqua" panose="02040602050305030304" pitchFamily="18" charset="0"/>
              </a:rPr>
              <a:t>の納税に合意した場合には、年利</a:t>
            </a:r>
            <a:r>
              <a:rPr lang="en-US" altLang="ja-JP" sz="1600" dirty="0">
                <a:latin typeface="Book Antiqua" panose="02040602050305030304" pitchFamily="18" charset="0"/>
              </a:rPr>
              <a:t>18</a:t>
            </a:r>
            <a:r>
              <a:rPr lang="ja-JP" altLang="en-US" sz="1600" dirty="0">
                <a:latin typeface="Book Antiqua" panose="02040602050305030304" pitchFamily="18" charset="0"/>
              </a:rPr>
              <a:t>％の利子及び納税額の</a:t>
            </a:r>
            <a:r>
              <a:rPr lang="en-US" altLang="ja-JP" sz="1600" dirty="0">
                <a:latin typeface="Book Antiqua" panose="02040602050305030304" pitchFamily="18" charset="0"/>
              </a:rPr>
              <a:t>100</a:t>
            </a:r>
            <a:r>
              <a:rPr lang="ja-JP" altLang="en-US" sz="1600" dirty="0">
                <a:latin typeface="Book Antiqua" panose="02040602050305030304" pitchFamily="18" charset="0"/>
              </a:rPr>
              <a:t>％のペナルティーが課される。</a:t>
            </a:r>
            <a:endParaRPr lang="en-IN" altLang="ja-JP" sz="1600" dirty="0">
              <a:latin typeface="Book Antiqua" panose="02040602050305030304" pitchFamily="18" charset="0"/>
            </a:endParaRPr>
          </a:p>
          <a:p>
            <a:pPr marL="285750" indent="-285750" algn="l">
              <a:buFont typeface="Arial" panose="020B0604020202020204" pitchFamily="34" charset="0"/>
              <a:buChar char="•"/>
            </a:pPr>
            <a:endParaRPr lang="en-IN"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さらに、上記の場合には、インド子会社において</a:t>
            </a:r>
            <a:r>
              <a:rPr lang="ja-JP" altLang="en-US" sz="1600" dirty="0">
                <a:solidFill>
                  <a:srgbClr val="000000"/>
                </a:solidFill>
                <a:latin typeface="Verdana" panose="020B0604030504040204" pitchFamily="34" charset="0"/>
                <a:ea typeface="+mj-ea"/>
              </a:rPr>
              <a:t>仕入れ税額控除（インプット・クレジット）はとることができない。</a:t>
            </a:r>
            <a:endParaRPr lang="en-IN" altLang="ja-JP" sz="1600" dirty="0">
              <a:solidFill>
                <a:srgbClr val="000000"/>
              </a:solidFill>
              <a:latin typeface="Verdana" panose="020B0604030504040204" pitchFamily="34" charset="0"/>
              <a:ea typeface="+mj-ea"/>
            </a:endParaRPr>
          </a:p>
          <a:p>
            <a:pPr marL="285750" indent="-285750" algn="l">
              <a:buFont typeface="Arial" panose="020B0604020202020204" pitchFamily="34" charset="0"/>
              <a:buChar char="•"/>
            </a:pPr>
            <a:endParaRPr lang="en-IN" sz="1600" dirty="0">
              <a:latin typeface="Book Antiqua" panose="02040602050305030304" pitchFamily="18" charset="0"/>
            </a:endParaRPr>
          </a:p>
          <a:p>
            <a:pPr marL="285750" indent="-285750" algn="l">
              <a:buFont typeface="Arial" panose="020B0604020202020204" pitchFamily="34" charset="0"/>
              <a:buChar char="•"/>
            </a:pPr>
            <a:r>
              <a:rPr lang="en-US" altLang="ja-JP" sz="1600" dirty="0">
                <a:latin typeface="Book Antiqua" panose="02040602050305030304" pitchFamily="18" charset="0"/>
              </a:rPr>
              <a:t>GST</a:t>
            </a:r>
            <a:r>
              <a:rPr lang="ja-JP" altLang="en-US" sz="1600" dirty="0">
                <a:latin typeface="Book Antiqua" panose="02040602050305030304" pitchFamily="18" charset="0"/>
              </a:rPr>
              <a:t>法において、アドバンス・ルーリング又は高等裁判所及び最高裁判所の判例は現在存在しない。</a:t>
            </a:r>
            <a:endParaRPr lang="en-US" sz="1600" dirty="0">
              <a:latin typeface="Book Antiqua" panose="02040602050305030304" pitchFamily="18" charset="0"/>
            </a:endParaRPr>
          </a:p>
          <a:p>
            <a:pPr marL="285750" indent="-285750" algn="l">
              <a:buFont typeface="Arial" panose="020B0604020202020204" pitchFamily="34" charset="0"/>
              <a:buChar char="•"/>
            </a:pPr>
            <a:endParaRPr lang="en-US"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当該問題は移転価格税制の観点からも課税当局と係争となり、課税当局は債務保証が無償の場合には親会社において課税が生じると主張する。当該所得が課税された場合には、</a:t>
            </a:r>
            <a:r>
              <a:rPr lang="en-US" altLang="ja-JP" sz="1600" dirty="0">
                <a:latin typeface="Book Antiqua" panose="02040602050305030304" pitchFamily="18" charset="0"/>
              </a:rPr>
              <a:t>”</a:t>
            </a:r>
            <a:r>
              <a:rPr lang="ja-JP" altLang="en-US" sz="1600" dirty="0">
                <a:latin typeface="Book Antiqua" panose="02040602050305030304" pitchFamily="18" charset="0"/>
              </a:rPr>
              <a:t>その他所得</a:t>
            </a:r>
            <a:r>
              <a:rPr lang="en-US" altLang="ja-JP" sz="1600" dirty="0">
                <a:latin typeface="Book Antiqua" panose="02040602050305030304" pitchFamily="18" charset="0"/>
              </a:rPr>
              <a:t>”</a:t>
            </a:r>
            <a:r>
              <a:rPr lang="ja-JP" altLang="en-US" sz="1600" dirty="0">
                <a:latin typeface="Book Antiqua" panose="02040602050305030304" pitchFamily="18" charset="0"/>
              </a:rPr>
              <a:t>として基礎税率</a:t>
            </a:r>
            <a:r>
              <a:rPr lang="en-US" altLang="ja-JP" sz="1600" dirty="0">
                <a:latin typeface="Book Antiqua" panose="02040602050305030304" pitchFamily="18" charset="0"/>
              </a:rPr>
              <a:t>40</a:t>
            </a:r>
            <a:r>
              <a:rPr lang="ja-JP" altLang="en-US" sz="1600" dirty="0">
                <a:latin typeface="Book Antiqua" panose="02040602050305030304" pitchFamily="18" charset="0"/>
              </a:rPr>
              <a:t>％で課税される。</a:t>
            </a:r>
            <a:endParaRPr lang="en-US" sz="1600" dirty="0">
              <a:latin typeface="Book Antiqua" panose="02040602050305030304" pitchFamily="18" charset="0"/>
            </a:endParaRPr>
          </a:p>
          <a:p>
            <a:pPr marL="285750" indent="-285750" algn="l">
              <a:buFont typeface="Arial" panose="020B0604020202020204" pitchFamily="34" charset="0"/>
              <a:buChar char="•"/>
            </a:pPr>
            <a:endParaRPr lang="en-US"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移転価格税制の観点から、親会社による債務保証はサービスの要素を含まないとする、租税裁判所の判決がいくつかある。</a:t>
            </a:r>
            <a:endParaRPr lang="en-US" sz="1600" dirty="0">
              <a:latin typeface="Book Antiqua" panose="02040602050305030304" pitchFamily="18" charset="0"/>
            </a:endParaRPr>
          </a:p>
          <a:p>
            <a:pPr marL="285750" indent="-285750" algn="l">
              <a:buFont typeface="Arial" panose="020B0604020202020204" pitchFamily="34" charset="0"/>
              <a:buChar char="•"/>
            </a:pPr>
            <a:endParaRPr lang="en-US" sz="1600" dirty="0">
              <a:latin typeface="Book Antiqua" panose="02040602050305030304" pitchFamily="18" charset="0"/>
            </a:endParaRPr>
          </a:p>
          <a:p>
            <a:pPr marL="285750" indent="-285750" algn="l">
              <a:buFont typeface="Arial" panose="020B0604020202020204" pitchFamily="34" charset="0"/>
              <a:buChar char="•"/>
            </a:pPr>
            <a:r>
              <a:rPr lang="ja-JP" altLang="en-US" sz="1600" dirty="0">
                <a:latin typeface="Book Antiqua" panose="02040602050305030304" pitchFamily="18" charset="0"/>
              </a:rPr>
              <a:t>それぞれ個別のケースにより判断し、課税ポジションの一貫性を保持する必要がある。</a:t>
            </a:r>
            <a:endParaRPr lang="en-US" sz="1600" dirty="0">
              <a:latin typeface="Book Antiqua" panose="02040602050305030304" pitchFamily="18" charset="0"/>
            </a:endParaRPr>
          </a:p>
          <a:p>
            <a:pPr marL="285750" indent="-285750" algn="l">
              <a:buFont typeface="Arial" panose="020B0604020202020204" pitchFamily="34" charset="0"/>
              <a:buChar char="•"/>
            </a:pPr>
            <a:endParaRPr lang="en-IN" sz="1500" dirty="0">
              <a:latin typeface="Book Antiqua" panose="02040602050305030304" pitchFamily="18" charset="0"/>
            </a:endParaRPr>
          </a:p>
        </p:txBody>
      </p:sp>
      <p:sp>
        <p:nvSpPr>
          <p:cNvPr id="3" name="Title 1">
            <a:extLst>
              <a:ext uri="{FF2B5EF4-FFF2-40B4-BE49-F238E27FC236}">
                <a16:creationId xmlns:a16="http://schemas.microsoft.com/office/drawing/2014/main" id="{E8E9D840-E80A-6DC1-72CE-64F9CF87F226}"/>
              </a:ext>
            </a:extLst>
          </p:cNvPr>
          <p:cNvSpPr txBox="1">
            <a:spLocks/>
          </p:cNvSpPr>
          <p:nvPr/>
        </p:nvSpPr>
        <p:spPr>
          <a:xfrm>
            <a:off x="587829" y="343256"/>
            <a:ext cx="10515600" cy="10173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3600" b="1" dirty="0">
                <a:latin typeface="Book Antiqua" panose="02040602050305030304" pitchFamily="18" charset="0"/>
              </a:rPr>
              <a:t>潜在的リスク</a:t>
            </a:r>
            <a:endParaRPr lang="en-US" sz="3600" b="1" dirty="0">
              <a:latin typeface="Book Antiqua" panose="02040602050305030304" pitchFamily="18" charset="0"/>
            </a:endParaRPr>
          </a:p>
        </p:txBody>
      </p:sp>
      <p:sp>
        <p:nvSpPr>
          <p:cNvPr id="4" name="TextBox 2">
            <a:extLst>
              <a:ext uri="{FF2B5EF4-FFF2-40B4-BE49-F238E27FC236}">
                <a16:creationId xmlns:a16="http://schemas.microsoft.com/office/drawing/2014/main" id="{46E4A34A-300B-13A1-0BD9-7CAD58CEF81E}"/>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25</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766593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今後の対応</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ja-JP" altLang="en-US" sz="1800" b="1" dirty="0">
                <a:solidFill>
                  <a:srgbClr val="000000"/>
                </a:solidFill>
                <a:latin typeface="Book Antiqua" panose="02040602050305030304" pitchFamily="18" charset="0"/>
              </a:rPr>
              <a:t>日本親会社が保証料を請求しない場合</a:t>
            </a:r>
            <a:endParaRPr lang="en-US" sz="1800" b="1" dirty="0">
              <a:solidFill>
                <a:srgbClr val="000000"/>
              </a:solidFill>
              <a:latin typeface="Book Antiqua" panose="02040602050305030304" pitchFamily="18" charset="0"/>
            </a:endParaRP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保証料が請求されない場合に、大きな問題となる。</a:t>
            </a:r>
            <a:endParaRPr lang="en-US" altLang="ja-JP" sz="1700" dirty="0">
              <a:solidFill>
                <a:srgbClr val="000000"/>
              </a:solidFill>
              <a:latin typeface="Book Antiqua" panose="02040602050305030304" pitchFamily="18" charset="0"/>
            </a:endParaRPr>
          </a:p>
          <a:p>
            <a:pPr marL="271463" indent="-271463">
              <a:lnSpc>
                <a:spcPct val="100000"/>
              </a:lnSpc>
              <a:spcBef>
                <a:spcPts val="0"/>
              </a:spcBef>
            </a:pPr>
            <a:endParaRPr lang="en-US" altLang="ja-JP"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latin typeface="Book Antiqua" panose="02040602050305030304" pitchFamily="18" charset="0"/>
              </a:rPr>
              <a:t>税務当局は、親会社を課税対象にして動揺させ続けていることから、この問題はまだ最終的な判断・解決の段階に至っていない。</a:t>
            </a:r>
            <a:endParaRPr lang="en-IN" altLang="ja-JP" sz="1700" dirty="0">
              <a:latin typeface="Book Antiqua" panose="02040602050305030304" pitchFamily="18" charset="0"/>
            </a:endParaRPr>
          </a:p>
          <a:p>
            <a:pPr marL="271463" indent="-271463">
              <a:lnSpc>
                <a:spcPct val="100000"/>
              </a:lnSpc>
              <a:spcBef>
                <a:spcPts val="0"/>
              </a:spcBef>
            </a:pPr>
            <a:endParaRPr lang="ja-JP" altLang="en-US" sz="1700" dirty="0">
              <a:latin typeface="Book Antiqua" panose="02040602050305030304" pitchFamily="18" charset="0"/>
            </a:endParaRPr>
          </a:p>
          <a:p>
            <a:pPr marL="271463" indent="-271463">
              <a:lnSpc>
                <a:spcPct val="100000"/>
              </a:lnSpc>
              <a:spcBef>
                <a:spcPts val="0"/>
              </a:spcBef>
            </a:pPr>
            <a:r>
              <a:rPr lang="en-US" altLang="ja-JP" sz="1700" dirty="0">
                <a:latin typeface="Book Antiqua" panose="02040602050305030304" pitchFamily="18" charset="0"/>
              </a:rPr>
              <a:t>GST</a:t>
            </a:r>
            <a:r>
              <a:rPr lang="ja-JP" altLang="en-US" sz="1700" dirty="0">
                <a:latin typeface="Book Antiqua" panose="02040602050305030304" pitchFamily="18" charset="0"/>
              </a:rPr>
              <a:t>、所得税法及び移転価格税制への影響は、一貫して評価する必要がある。</a:t>
            </a:r>
          </a:p>
          <a:p>
            <a:pPr marL="271463" indent="-271463">
              <a:lnSpc>
                <a:spcPct val="100000"/>
              </a:lnSpc>
              <a:spcBef>
                <a:spcPts val="0"/>
              </a:spcBef>
            </a:pPr>
            <a:endParaRPr lang="ja-JP" altLang="en-US" sz="1700" dirty="0">
              <a:latin typeface="Book Antiqua" panose="02040602050305030304" pitchFamily="18" charset="0"/>
            </a:endParaRPr>
          </a:p>
          <a:p>
            <a:pPr marL="271463" indent="-271463">
              <a:lnSpc>
                <a:spcPct val="100000"/>
              </a:lnSpc>
              <a:spcBef>
                <a:spcPts val="0"/>
              </a:spcBef>
            </a:pPr>
            <a:r>
              <a:rPr lang="ja-JP" altLang="en-US" sz="1700" dirty="0">
                <a:latin typeface="Book Antiqua" panose="02040602050305030304" pitchFamily="18" charset="0"/>
              </a:rPr>
              <a:t>企業は、グループ全体に対する全体的な課税（ＧＳＴ＋所得税）の影響を評価し、判断する必要がある。</a:t>
            </a:r>
          </a:p>
          <a:p>
            <a:pPr marL="271463" indent="-271463">
              <a:lnSpc>
                <a:spcPct val="100000"/>
              </a:lnSpc>
              <a:spcBef>
                <a:spcPts val="0"/>
              </a:spcBef>
            </a:pPr>
            <a:endParaRPr lang="ja-JP" altLang="en-US" sz="1700" dirty="0">
              <a:latin typeface="Book Antiqua" panose="02040602050305030304" pitchFamily="18" charset="0"/>
            </a:endParaRPr>
          </a:p>
          <a:p>
            <a:pPr marL="271463" indent="-271463">
              <a:lnSpc>
                <a:spcPct val="100000"/>
              </a:lnSpc>
              <a:spcBef>
                <a:spcPts val="0"/>
              </a:spcBef>
            </a:pPr>
            <a:r>
              <a:rPr lang="ja-JP" altLang="en-US" sz="1700" dirty="0">
                <a:latin typeface="Book Antiqua" panose="02040602050305030304" pitchFamily="18" charset="0"/>
              </a:rPr>
              <a:t>採用された課税ポジションを証拠立てる適切な文書を作成し保持する必要がある。</a:t>
            </a:r>
            <a:endParaRPr lang="en-US" sz="1700" dirty="0">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26</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323501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enic daytime city street view">
            <a:extLst>
              <a:ext uri="{FF2B5EF4-FFF2-40B4-BE49-F238E27FC236}">
                <a16:creationId xmlns:a16="http://schemas.microsoft.com/office/drawing/2014/main" id="{4EA65EF1-FA59-EBE9-DE77-8C604525A4E6}"/>
              </a:ext>
            </a:extLst>
          </p:cNvPr>
          <p:cNvPicPr>
            <a:picLocks noChangeAspect="1"/>
          </p:cNvPicPr>
          <p:nvPr/>
        </p:nvPicPr>
        <p:blipFill rotWithShape="1">
          <a:blip r:embed="rId2">
            <a:extLst>
              <a:ext uri="{28A0092B-C50C-407E-A947-70E740481C1C}">
                <a14:useLocalDpi xmlns:a14="http://schemas.microsoft.com/office/drawing/2010/main" val="0"/>
              </a:ext>
            </a:extLst>
          </a:blip>
          <a:srcRect t="-92" b="1578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0" y="4702628"/>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ja-JP" altLang="en-US" sz="3600" dirty="0">
                <a:latin typeface="Book Antiqua" panose="02040602050305030304" pitchFamily="18" charset="0"/>
              </a:rPr>
              <a:t>仲裁手続きによる補償金</a:t>
            </a:r>
            <a:endParaRPr lang="en-IN" sz="3600" dirty="0">
              <a:latin typeface="Book Antiqua" panose="02040602050305030304" pitchFamily="18" charset="0"/>
            </a:endParaRPr>
          </a:p>
        </p:txBody>
      </p:sp>
      <p:sp>
        <p:nvSpPr>
          <p:cNvPr id="5" name="Isosceles Triangle 4">
            <a:extLst>
              <a:ext uri="{FF2B5EF4-FFF2-40B4-BE49-F238E27FC236}">
                <a16:creationId xmlns:a16="http://schemas.microsoft.com/office/drawing/2014/main" id="{D7E21375-B208-9904-AE91-FBB9553B9935}"/>
              </a:ext>
            </a:extLst>
          </p:cNvPr>
          <p:cNvSpPr/>
          <p:nvPr/>
        </p:nvSpPr>
        <p:spPr>
          <a:xfrm flipH="1" flipV="1">
            <a:off x="0" y="5486399"/>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Isosceles Triangle 5">
            <a:extLst>
              <a:ext uri="{FF2B5EF4-FFF2-40B4-BE49-F238E27FC236}">
                <a16:creationId xmlns:a16="http://schemas.microsoft.com/office/drawing/2014/main" id="{646936C9-7F67-AB05-0FE8-A729B5DF97FE}"/>
              </a:ext>
            </a:extLst>
          </p:cNvPr>
          <p:cNvSpPr/>
          <p:nvPr/>
        </p:nvSpPr>
        <p:spPr>
          <a:xfrm>
            <a:off x="11310257" y="4332513"/>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2">
            <a:extLst>
              <a:ext uri="{FF2B5EF4-FFF2-40B4-BE49-F238E27FC236}">
                <a16:creationId xmlns:a16="http://schemas.microsoft.com/office/drawing/2014/main" id="{9AC39FCB-E6A0-43F5-C4A5-D7FA5AC914F7}"/>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solidFill>
                  <a:schemeClr val="bg1"/>
                </a:solidFill>
                <a:latin typeface="Book Antiqua" panose="02040602050305030304" pitchFamily="18" charset="0"/>
              </a:rPr>
              <a:pPr algn="ctr">
                <a:spcBef>
                  <a:spcPts val="450"/>
                </a:spcBef>
                <a:buSzPct val="100000"/>
                <a:buFont typeface="Arial" panose="020B0604020202020204" pitchFamily="34" charset="0"/>
                <a:buNone/>
                <a:defRPr/>
              </a:pPr>
              <a:t>27</a:t>
            </a:fld>
            <a:endParaRPr lang="en-US" altLang="en-US" sz="1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51493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sz="3600" b="1" dirty="0">
                <a:latin typeface="Book Antiqua" panose="02040602050305030304" pitchFamily="18" charset="0"/>
              </a:rPr>
              <a:t> –</a:t>
            </a:r>
            <a:r>
              <a:rPr lang="ja-JP" altLang="en-US" sz="3600" b="1" dirty="0">
                <a:latin typeface="Book Antiqua" panose="02040602050305030304" pitchFamily="18" charset="0"/>
              </a:rPr>
              <a:t>背景（</a:t>
            </a:r>
            <a:r>
              <a:rPr lang="en-US" altLang="ja-JP" sz="3600" b="1" dirty="0">
                <a:latin typeface="Book Antiqua" panose="02040602050305030304" pitchFamily="18" charset="0"/>
              </a:rPr>
              <a:t>1/2</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a:lnSpc>
                <a:spcPct val="120000"/>
              </a:lnSpc>
              <a:spcBef>
                <a:spcPts val="1200"/>
              </a:spcBef>
            </a:pP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 現在、</a:t>
            </a:r>
            <a:r>
              <a:rPr lang="ja-JP" altLang="en-US" sz="1800" dirty="0">
                <a:solidFill>
                  <a:srgbClr val="000000"/>
                </a:solidFill>
                <a:latin typeface="MS PGothic" panose="020B0600070205080204" pitchFamily="34" charset="-128"/>
                <a:ea typeface="MS PGothic" panose="020B0600070205080204" pitchFamily="34" charset="-128"/>
              </a:rPr>
              <a:t>日系企業</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は、インドにおいて鉄道、地下鉄、高速道路建設、電力プロジェクト等の様々なインフラストラクチャー・ プロジェクトにおける機器の供給</a:t>
            </a: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役務提供に関するインド公的政府機関との契約締結が増加している。</a:t>
            </a:r>
          </a:p>
          <a:p>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この場合に、次のいずれかの理由により、商事紛争が発生する可能性がある： </a:t>
            </a:r>
          </a:p>
          <a:p>
            <a:pPr marL="457200" lvl="1" indent="0">
              <a:buNone/>
            </a:pP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 </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インドの現地企業によるプロジェクト実施に起きる遅延</a:t>
            </a:r>
            <a:endParaRPr lang="en-US" altLang="ja-JP" sz="1800" b="0" i="0" u="none" strike="noStrike" baseline="0" dirty="0">
              <a:solidFill>
                <a:srgbClr val="000000"/>
              </a:solidFill>
              <a:latin typeface="Verdana Pro" panose="020B0604030504040204" pitchFamily="34" charset="0"/>
              <a:ea typeface="MS PGothic" panose="020B0600070205080204" pitchFamily="34" charset="-128"/>
            </a:endParaRPr>
          </a:p>
          <a:p>
            <a:pPr marL="457200" lvl="1" indent="0">
              <a:buNone/>
            </a:pP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 </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プロジェクトの承認に掛かる長時間によるコストの増加</a:t>
            </a:r>
            <a:endParaRPr lang="en-US" altLang="ja-JP" sz="1800" b="0" i="0" u="none" strike="noStrike" baseline="0" dirty="0">
              <a:solidFill>
                <a:srgbClr val="000000"/>
              </a:solidFill>
              <a:latin typeface="Verdana Pro" panose="020B0604030504040204" pitchFamily="34" charset="0"/>
              <a:ea typeface="MS PGothic" panose="020B0600070205080204" pitchFamily="34" charset="-128"/>
            </a:endParaRPr>
          </a:p>
          <a:p>
            <a:pPr marL="457200" lvl="1" indent="0">
              <a:buNone/>
            </a:pP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 </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インド企業によるプロジェクトの最終承認の遅延</a:t>
            </a: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 </a:t>
            </a:r>
          </a:p>
          <a:p>
            <a:pPr marL="457200" lvl="1" indent="0">
              <a:buNone/>
            </a:pP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a:t>
            </a:r>
            <a:r>
              <a:rPr lang="ja-JP" altLang="en-US" sz="1800" b="0" i="0" u="none" strike="noStrike" baseline="0" dirty="0">
                <a:solidFill>
                  <a:srgbClr val="000000"/>
                </a:solidFill>
                <a:latin typeface="Verdana Pro" panose="020B0604030504040204" pitchFamily="34" charset="0"/>
                <a:ea typeface="MS PGothic" panose="020B0600070205080204" pitchFamily="34" charset="-128"/>
              </a:rPr>
              <a:t>　</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債務の支払い遅延による追加補償請求の発生</a:t>
            </a:r>
            <a:endParaRPr lang="en-US" altLang="ja-JP" sz="1800" b="0" i="0" u="none" strike="noStrike" baseline="0" dirty="0">
              <a:solidFill>
                <a:srgbClr val="000000"/>
              </a:solidFill>
              <a:latin typeface="MS PGothic" panose="020B0600070205080204" pitchFamily="34" charset="-128"/>
              <a:ea typeface="MS PGothic" panose="020B0600070205080204" pitchFamily="34" charset="-128"/>
            </a:endParaRPr>
          </a:p>
          <a:p>
            <a:pPr marL="457200" lvl="1" indent="0">
              <a:buNone/>
            </a:pPr>
            <a:r>
              <a:rPr lang="en-US" altLang="ja-JP" sz="1800" b="0" i="0" u="none" strike="noStrike" baseline="0" dirty="0">
                <a:solidFill>
                  <a:srgbClr val="000000"/>
                </a:solidFill>
                <a:latin typeface="Verdana Pro" panose="020B0604030504040204" pitchFamily="34" charset="0"/>
                <a:ea typeface="MS PGothic" panose="020B0600070205080204" pitchFamily="34" charset="-128"/>
              </a:rPr>
              <a:t>- </a:t>
            </a:r>
            <a:r>
              <a:rPr lang="ja-JP" altLang="en-US" sz="1800" b="0" i="0" u="none" strike="noStrike" baseline="0" dirty="0">
                <a:solidFill>
                  <a:srgbClr val="000000"/>
                </a:solidFill>
                <a:latin typeface="MS PGothic" panose="020B0600070205080204" pitchFamily="34" charset="-128"/>
                <a:ea typeface="MS PGothic" panose="020B0600070205080204" pitchFamily="34" charset="-128"/>
              </a:rPr>
              <a:t>日本企業等から提供された図面・設計・技術等の無断使用等 </a:t>
            </a: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800" dirty="0">
                <a:solidFill>
                  <a:srgbClr val="000000"/>
                </a:solidFill>
                <a:latin typeface="Book Antiqua" panose="02040602050305030304" pitchFamily="18" charset="0"/>
              </a:rPr>
              <a:t>このような状況において、日本の供給者・役務提供者は、インド企業に対して司法裁判・仲裁手続きを起こし、利息と共に補償金を獲得する可能性がある。</a:t>
            </a:r>
            <a:endParaRPr lang="sv-SE"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28</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4167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背景（</a:t>
            </a:r>
            <a:r>
              <a:rPr lang="en-US" altLang="ja-JP" sz="3600" b="1" dirty="0">
                <a:latin typeface="Book Antiqua" panose="02040602050305030304" pitchFamily="18" charset="0"/>
              </a:rPr>
              <a:t>2/2</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lnSpcReduction="10000"/>
          </a:bodyPr>
          <a:lstStyle/>
          <a:p>
            <a:pPr marL="271463" indent="-271463">
              <a:lnSpc>
                <a:spcPct val="110000"/>
              </a:lnSpc>
              <a:spcBef>
                <a:spcPts val="0"/>
              </a:spcBef>
            </a:pPr>
            <a:r>
              <a:rPr lang="ja-JP" altLang="en-US" sz="1700" dirty="0">
                <a:solidFill>
                  <a:srgbClr val="000000"/>
                </a:solidFill>
                <a:latin typeface="Book Antiqua" panose="02040602050305030304" pitchFamily="18" charset="0"/>
              </a:rPr>
              <a:t>一般的に、仲裁手続において 、被害者によって以下の請求が行われます：</a:t>
            </a:r>
            <a:endParaRPr lang="en-IN" altLang="ja-JP" sz="1700" dirty="0">
              <a:solidFill>
                <a:srgbClr val="000000"/>
              </a:solidFill>
              <a:latin typeface="Book Antiqua" panose="02040602050305030304" pitchFamily="18" charset="0"/>
            </a:endParaRPr>
          </a:p>
          <a:p>
            <a:pPr marL="271463" indent="-271463">
              <a:lnSpc>
                <a:spcPct val="110000"/>
              </a:lnSpc>
              <a:spcBef>
                <a:spcPts val="0"/>
              </a:spcBef>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契約の不当な終結</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ja-JP" alt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延長費用</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ja-JP" alt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「履行保証料」の不払い</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クライアントの不必要な意見による図面と設計の追加作業</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契約上機器メーカーからの調達条項があるにも関わらず、第三者と該当契約を締結することによる、当該機器メーカーにおける予備交換部品提供の機会損失</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ja-JP" alt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知的財産の侵害</a:t>
            </a:r>
            <a:endParaRPr lang="en-IN" altLang="ja-JP" sz="1700" dirty="0">
              <a:solidFill>
                <a:srgbClr val="000000"/>
              </a:solidFill>
              <a:latin typeface="Book Antiqua" panose="02040602050305030304" pitchFamily="18" charset="0"/>
            </a:endParaRP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社名、名声、評判又は商標権の喪失に対する損害</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仲裁手続き中に発生した訴訟費用の返済</a:t>
            </a:r>
          </a:p>
          <a:p>
            <a:pPr lvl="1" indent="-414338">
              <a:spcBef>
                <a:spcPts val="0"/>
              </a:spcBef>
              <a:buFont typeface="+mj-lt"/>
              <a:buAutoNum type="alphaLcParenR"/>
            </a:pPr>
            <a:endParaRPr lang="ja-JP" altLang="en-US" sz="1700" dirty="0">
              <a:solidFill>
                <a:srgbClr val="000000"/>
              </a:solidFill>
              <a:latin typeface="Book Antiqua" panose="02040602050305030304" pitchFamily="18" charset="0"/>
            </a:endParaRPr>
          </a:p>
          <a:p>
            <a:pPr lvl="1" indent="-414338">
              <a:spcBef>
                <a:spcPts val="0"/>
              </a:spcBef>
              <a:buFont typeface="+mj-lt"/>
              <a:buAutoNum type="alphaLcParenR"/>
            </a:pPr>
            <a:r>
              <a:rPr lang="ja-JP" altLang="en-US" sz="1700" dirty="0">
                <a:solidFill>
                  <a:srgbClr val="000000"/>
                </a:solidFill>
                <a:latin typeface="Book Antiqua" panose="02040602050305030304" pitchFamily="18" charset="0"/>
              </a:rPr>
              <a:t>仲裁手続きの結果として付与された補償金の合計に対する裁定前後の利息</a:t>
            </a: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marL="271462" lvl="1" indent="0">
              <a:spcBef>
                <a:spcPts val="0"/>
              </a:spcBef>
              <a:buNone/>
            </a:pPr>
            <a:endParaRPr lang="en-US" sz="1700" dirty="0">
              <a:solidFill>
                <a:srgbClr val="000000"/>
              </a:solidFill>
              <a:latin typeface="Book Antiqua" panose="02040602050305030304" pitchFamily="18" charset="0"/>
            </a:endParaRP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29</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50910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enic daytime city street view">
            <a:extLst>
              <a:ext uri="{FF2B5EF4-FFF2-40B4-BE49-F238E27FC236}">
                <a16:creationId xmlns:a16="http://schemas.microsoft.com/office/drawing/2014/main" id="{4EA65EF1-FA59-EBE9-DE77-8C604525A4E6}"/>
              </a:ext>
            </a:extLst>
          </p:cNvPr>
          <p:cNvPicPr>
            <a:picLocks noChangeAspect="1"/>
          </p:cNvPicPr>
          <p:nvPr/>
        </p:nvPicPr>
        <p:blipFill rotWithShape="1">
          <a:blip r:embed="rId2">
            <a:extLst>
              <a:ext uri="{28A0092B-C50C-407E-A947-70E740481C1C}">
                <a14:useLocalDpi xmlns:a14="http://schemas.microsoft.com/office/drawing/2010/main" val="0"/>
              </a:ext>
            </a:extLst>
          </a:blip>
          <a:srcRect t="-92" b="1578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0" y="4702628"/>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ja-JP" altLang="en-US" sz="3600" dirty="0">
                <a:latin typeface="Book Antiqua" panose="02040602050305030304" pitchFamily="18" charset="0"/>
              </a:rPr>
              <a:t>債務保証</a:t>
            </a:r>
            <a:endParaRPr lang="en-IN" sz="3600" dirty="0">
              <a:latin typeface="Book Antiqua" panose="02040602050305030304" pitchFamily="18" charset="0"/>
            </a:endParaRPr>
          </a:p>
        </p:txBody>
      </p:sp>
      <p:sp>
        <p:nvSpPr>
          <p:cNvPr id="5" name="Isosceles Triangle 4">
            <a:extLst>
              <a:ext uri="{FF2B5EF4-FFF2-40B4-BE49-F238E27FC236}">
                <a16:creationId xmlns:a16="http://schemas.microsoft.com/office/drawing/2014/main" id="{D7E21375-B208-9904-AE91-FBB9553B9935}"/>
              </a:ext>
            </a:extLst>
          </p:cNvPr>
          <p:cNvSpPr/>
          <p:nvPr/>
        </p:nvSpPr>
        <p:spPr>
          <a:xfrm flipH="1" flipV="1">
            <a:off x="0" y="5486399"/>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Isosceles Triangle 5">
            <a:extLst>
              <a:ext uri="{FF2B5EF4-FFF2-40B4-BE49-F238E27FC236}">
                <a16:creationId xmlns:a16="http://schemas.microsoft.com/office/drawing/2014/main" id="{646936C9-7F67-AB05-0FE8-A729B5DF97FE}"/>
              </a:ext>
            </a:extLst>
          </p:cNvPr>
          <p:cNvSpPr/>
          <p:nvPr/>
        </p:nvSpPr>
        <p:spPr>
          <a:xfrm>
            <a:off x="11310257" y="4332513"/>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2">
            <a:extLst>
              <a:ext uri="{FF2B5EF4-FFF2-40B4-BE49-F238E27FC236}">
                <a16:creationId xmlns:a16="http://schemas.microsoft.com/office/drawing/2014/main" id="{9AC39FCB-E6A0-43F5-C4A5-D7FA5AC914F7}"/>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solidFill>
                  <a:schemeClr val="bg1"/>
                </a:solidFill>
                <a:latin typeface="Book Antiqua" panose="02040602050305030304" pitchFamily="18" charset="0"/>
              </a:rPr>
              <a:pPr algn="ctr">
                <a:spcBef>
                  <a:spcPts val="450"/>
                </a:spcBef>
                <a:buSzPct val="100000"/>
                <a:buFont typeface="Arial" panose="020B0604020202020204" pitchFamily="34" charset="0"/>
                <a:buNone/>
                <a:defRPr/>
              </a:pPr>
              <a:t>3</a:t>
            </a:fld>
            <a:endParaRPr lang="en-US" altLang="en-US" sz="1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25865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1/8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ja-JP" altLang="en-US" sz="1800" dirty="0">
                <a:solidFill>
                  <a:srgbClr val="000000"/>
                </a:solidFill>
                <a:latin typeface="Book Antiqua" panose="02040602050305030304" pitchFamily="18" charset="0"/>
              </a:rPr>
              <a:t>外国</a:t>
            </a:r>
            <a:r>
              <a:rPr lang="ja-JP" altLang="en-US" sz="1800" dirty="0">
                <a:latin typeface="Book Antiqua" panose="02040602050305030304" pitchFamily="18" charset="0"/>
              </a:rPr>
              <a:t>法人</a:t>
            </a:r>
            <a:r>
              <a:rPr lang="ja-JP" altLang="en-US" sz="1800" dirty="0">
                <a:solidFill>
                  <a:srgbClr val="000000"/>
                </a:solidFill>
                <a:latin typeface="Book Antiqua" panose="02040602050305030304" pitchFamily="18" charset="0"/>
              </a:rPr>
              <a:t>が仲裁手続きにより補償金を獲得した場合には、それがインドで課税されるかどうかという問題が生じる。</a:t>
            </a:r>
          </a:p>
          <a:p>
            <a:pPr marL="271463" indent="-271463">
              <a:lnSpc>
                <a:spcPct val="100000"/>
              </a:lnSpc>
              <a:spcBef>
                <a:spcPts val="0"/>
              </a:spcBef>
            </a:pPr>
            <a:endParaRPr lang="ja-JP" altLang="en-US" sz="1800" dirty="0">
              <a:solidFill>
                <a:srgbClr val="000000"/>
              </a:solidFill>
              <a:latin typeface="Book Antiqua" panose="02040602050305030304" pitchFamily="18" charset="0"/>
            </a:endParaRPr>
          </a:p>
          <a:p>
            <a:pPr marL="271463" indent="-271463">
              <a:lnSpc>
                <a:spcPct val="100000"/>
              </a:lnSpc>
              <a:spcBef>
                <a:spcPts val="0"/>
              </a:spcBef>
            </a:pPr>
            <a:r>
              <a:rPr lang="ja-JP" altLang="en-US" sz="1800" dirty="0">
                <a:latin typeface="Book Antiqua" panose="02040602050305030304" pitchFamily="18" charset="0"/>
              </a:rPr>
              <a:t>「所得」という表現は、土地、資本、労働又はそれらの </a:t>
            </a:r>
            <a:r>
              <a:rPr lang="en-US" altLang="ja-JP" sz="1800" dirty="0">
                <a:latin typeface="Book Antiqua" panose="02040602050305030304" pitchFamily="18" charset="0"/>
              </a:rPr>
              <a:t>2 </a:t>
            </a:r>
            <a:r>
              <a:rPr lang="ja-JP" altLang="en-US" sz="1800" dirty="0">
                <a:latin typeface="Book Antiqua" panose="02040602050305030304" pitchFamily="18" charset="0"/>
              </a:rPr>
              <a:t>つ以上から得られる利益として定義することができる。</a:t>
            </a:r>
          </a:p>
          <a:p>
            <a:pPr marL="271463" indent="-271463">
              <a:lnSpc>
                <a:spcPct val="100000"/>
              </a:lnSpc>
              <a:spcBef>
                <a:spcPts val="0"/>
              </a:spcBef>
            </a:pPr>
            <a:endParaRPr lang="ja-JP" altLang="en-US" sz="1800" dirty="0">
              <a:latin typeface="Book Antiqua" panose="02040602050305030304" pitchFamily="18" charset="0"/>
            </a:endParaRPr>
          </a:p>
          <a:p>
            <a:pPr marL="271463" indent="-271463">
              <a:lnSpc>
                <a:spcPct val="100000"/>
              </a:lnSpc>
              <a:spcBef>
                <a:spcPts val="0"/>
              </a:spcBef>
            </a:pPr>
            <a:r>
              <a:rPr lang="ja-JP" altLang="en-US" sz="1800" dirty="0">
                <a:latin typeface="Book Antiqua" panose="02040602050305030304" pitchFamily="18" charset="0"/>
              </a:rPr>
              <a:t>収益は、特別に免除対象とされない限り、一般的に課税対象となる。</a:t>
            </a:r>
          </a:p>
          <a:p>
            <a:pPr marL="271463" indent="-271463">
              <a:lnSpc>
                <a:spcPct val="100000"/>
              </a:lnSpc>
              <a:spcBef>
                <a:spcPts val="0"/>
              </a:spcBef>
            </a:pPr>
            <a:endParaRPr lang="en-US" sz="1800" dirty="0">
              <a:latin typeface="Book Antiqua" panose="02040602050305030304" pitchFamily="18" charset="0"/>
            </a:endParaRPr>
          </a:p>
          <a:p>
            <a:pPr marL="271463" indent="-271463">
              <a:lnSpc>
                <a:spcPct val="100000"/>
              </a:lnSpc>
              <a:spcBef>
                <a:spcPts val="0"/>
              </a:spcBef>
            </a:pPr>
            <a:r>
              <a:rPr lang="ja-JP" altLang="en-US" sz="1800" dirty="0">
                <a:latin typeface="Book Antiqua" panose="02040602050305030304" pitchFamily="18" charset="0"/>
              </a:rPr>
              <a:t>資本的性格を有する受領に該当するものは、税法上課税対象とする特定の規定がない限り、課税されない。</a:t>
            </a:r>
          </a:p>
          <a:p>
            <a:pPr marL="271463" indent="-271463">
              <a:lnSpc>
                <a:spcPct val="100000"/>
              </a:lnSpc>
              <a:spcBef>
                <a:spcPts val="0"/>
              </a:spcBef>
            </a:pPr>
            <a:endParaRPr lang="ja-JP" altLang="en-US" sz="1800" dirty="0">
              <a:latin typeface="Book Antiqua" panose="02040602050305030304" pitchFamily="18" charset="0"/>
            </a:endParaRPr>
          </a:p>
          <a:p>
            <a:pPr marL="271463" indent="-271463">
              <a:lnSpc>
                <a:spcPct val="100000"/>
              </a:lnSpc>
              <a:spcBef>
                <a:spcPts val="0"/>
              </a:spcBef>
            </a:pPr>
            <a:r>
              <a:rPr lang="ja-JP" altLang="en-US" sz="1800" dirty="0">
                <a:solidFill>
                  <a:srgbClr val="000000"/>
                </a:solidFill>
                <a:latin typeface="Book Antiqua" panose="02040602050305030304" pitchFamily="18" charset="0"/>
              </a:rPr>
              <a:t>仲裁手続きによる補償金</a:t>
            </a:r>
            <a:r>
              <a:rPr lang="ja-JP" altLang="en-US" sz="1800" dirty="0">
                <a:latin typeface="Book Antiqua" panose="02040602050305030304" pitchFamily="18" charset="0"/>
              </a:rPr>
              <a:t>について疑問となるのは、それが課税対象外となる資本的性格を有する受領であることを主張できるかどうかである。</a:t>
            </a:r>
            <a:endParaRPr lang="en-US" altLang="ja-JP" sz="1800" dirty="0">
              <a:latin typeface="Book Antiqua" panose="02040602050305030304" pitchFamily="18" charset="0"/>
            </a:endParaRPr>
          </a:p>
          <a:p>
            <a:pPr marL="271463" indent="-271463">
              <a:lnSpc>
                <a:spcPct val="100000"/>
              </a:lnSpc>
              <a:spcBef>
                <a:spcPts val="0"/>
              </a:spcBef>
            </a:pPr>
            <a:endParaRPr lang="en-US" sz="1800" dirty="0">
              <a:latin typeface="Book Antiqua" panose="02040602050305030304" pitchFamily="18" charset="0"/>
            </a:endParaRPr>
          </a:p>
          <a:p>
            <a:pPr marL="271463" indent="-271463">
              <a:lnSpc>
                <a:spcPct val="100000"/>
              </a:lnSpc>
              <a:spcBef>
                <a:spcPts val="0"/>
              </a:spcBef>
            </a:pPr>
            <a:endParaRPr lang="en-US"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30</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5911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2/8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800" b="1" dirty="0" err="1">
                <a:solidFill>
                  <a:srgbClr val="000000"/>
                </a:solidFill>
                <a:latin typeface="Book Antiqua" panose="02040602050305030304" pitchFamily="18" charset="0"/>
              </a:rPr>
              <a:t>Kettlewell</a:t>
            </a:r>
            <a:r>
              <a:rPr lang="en-US" sz="1800" b="1" dirty="0">
                <a:solidFill>
                  <a:srgbClr val="000000"/>
                </a:solidFill>
                <a:latin typeface="Book Antiqua" panose="02040602050305030304" pitchFamily="18" charset="0"/>
              </a:rPr>
              <a:t> Bullen &amp; Co. Ltd. vs. CIT [1964] 53 ITR 261</a:t>
            </a:r>
            <a:r>
              <a:rPr lang="ja-JP" altLang="en-US" sz="1800" dirty="0">
                <a:solidFill>
                  <a:srgbClr val="000000"/>
                </a:solidFill>
                <a:latin typeface="Book Antiqua" panose="02040602050305030304" pitchFamily="18" charset="0"/>
              </a:rPr>
              <a:t>の案件において、最高裁判所は収入を事業収益​​と</a:t>
            </a:r>
            <a:r>
              <a:rPr lang="ja-JP" altLang="en-US" sz="1800" dirty="0">
                <a:latin typeface="Book Antiqua" panose="02040602050305030304" pitchFamily="18" charset="0"/>
              </a:rPr>
              <a:t>資本的性格を有する受領と</a:t>
            </a:r>
            <a:r>
              <a:rPr lang="ja-JP" altLang="en-US" sz="1800" dirty="0">
                <a:solidFill>
                  <a:srgbClr val="000000"/>
                </a:solidFill>
                <a:latin typeface="Book Antiqua" panose="02040602050305030304" pitchFamily="18" charset="0"/>
              </a:rPr>
              <a:t>に分離する原則を定めた。裁判所は次のように判示した</a:t>
            </a:r>
            <a:r>
              <a:rPr lang="en-US" sz="1800" dirty="0">
                <a:solidFill>
                  <a:srgbClr val="000000"/>
                </a:solidFill>
                <a:latin typeface="Book Antiqua" panose="02040602050305030304" pitchFamily="18" charset="0"/>
              </a:rPr>
              <a:t>:</a:t>
            </a:r>
          </a:p>
          <a:p>
            <a:pPr marL="271463" indent="-271463">
              <a:lnSpc>
                <a:spcPct val="100000"/>
              </a:lnSpc>
              <a:spcBef>
                <a:spcPts val="0"/>
              </a:spcBef>
            </a:pPr>
            <a:endParaRPr lang="en-US" sz="18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800" dirty="0">
                <a:solidFill>
                  <a:srgbClr val="000000"/>
                </a:solidFill>
                <a:latin typeface="Book Antiqua" panose="02040602050305030304" pitchFamily="18" charset="0"/>
              </a:rPr>
              <a:t>事業の取引構造に影響を与えず、実質的に事業主の収入源を奪うことのない解約につき補償するための支払いの受領は、当該解約は事業上の通常の出来事であり、事業主が影響なく自由に取引を続けることが可能である場合、事業収益に該当する。</a:t>
            </a:r>
            <a:endParaRPr lang="en-US" sz="18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8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800" dirty="0">
                <a:solidFill>
                  <a:srgbClr val="000000"/>
                </a:solidFill>
                <a:latin typeface="Book Antiqua" panose="02040602050305030304" pitchFamily="18" charset="0"/>
              </a:rPr>
              <a:t>解約が納税者の取引構造に対する損害をもたらし、又は当該解約により納税者の収入源が失われた場合には、当該賠償支払いによる収入は</a:t>
            </a:r>
            <a:r>
              <a:rPr lang="ja-JP" altLang="en-US" sz="1800" dirty="0">
                <a:latin typeface="Book Antiqua" panose="02040602050305030304" pitchFamily="18" charset="0"/>
              </a:rPr>
              <a:t>資本的性格を有する受領</a:t>
            </a:r>
            <a:r>
              <a:rPr lang="ja-JP" altLang="en-US" sz="1800" dirty="0">
                <a:solidFill>
                  <a:srgbClr val="000000"/>
                </a:solidFill>
                <a:latin typeface="Book Antiqua" panose="02040602050305030304" pitchFamily="18" charset="0"/>
              </a:rPr>
              <a:t>に該当する。</a:t>
            </a:r>
            <a:endParaRPr lang="en-US" sz="18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31</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4272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3/8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b="1" dirty="0">
                <a:solidFill>
                  <a:srgbClr val="000000"/>
                </a:solidFill>
                <a:latin typeface="Book Antiqua" panose="02040602050305030304" pitchFamily="18" charset="0"/>
              </a:rPr>
              <a:t>Khanna &amp; </a:t>
            </a:r>
            <a:r>
              <a:rPr lang="en-US" sz="1700" b="1" dirty="0" err="1">
                <a:solidFill>
                  <a:srgbClr val="000000"/>
                </a:solidFill>
                <a:latin typeface="Book Antiqua" panose="02040602050305030304" pitchFamily="18" charset="0"/>
              </a:rPr>
              <a:t>Annadhanam</a:t>
            </a:r>
            <a:r>
              <a:rPr lang="en-US" sz="1700" b="1" dirty="0">
                <a:solidFill>
                  <a:srgbClr val="000000"/>
                </a:solidFill>
                <a:latin typeface="Book Antiqua" panose="02040602050305030304" pitchFamily="18" charset="0"/>
              </a:rPr>
              <a:t> v. CIT [2013] 351 ITR 110 – </a:t>
            </a:r>
            <a:r>
              <a:rPr lang="ja-JP" altLang="en-US" sz="1700" b="1" dirty="0">
                <a:solidFill>
                  <a:srgbClr val="000000"/>
                </a:solidFill>
                <a:latin typeface="Book Antiqua" panose="02040602050305030304" pitchFamily="18" charset="0"/>
              </a:rPr>
              <a:t>デリー高等裁判所</a:t>
            </a: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altLang="ja-JP" sz="1700" dirty="0">
                <a:solidFill>
                  <a:srgbClr val="000000"/>
                </a:solidFill>
                <a:latin typeface="Book Antiqua" panose="02040602050305030304" pitchFamily="18" charset="0"/>
              </a:rPr>
              <a:t>Khanna &amp; </a:t>
            </a:r>
            <a:r>
              <a:rPr lang="en-US" altLang="ja-JP" sz="1700" dirty="0" err="1">
                <a:solidFill>
                  <a:srgbClr val="000000"/>
                </a:solidFill>
                <a:latin typeface="Book Antiqua" panose="02040602050305030304" pitchFamily="18" charset="0"/>
              </a:rPr>
              <a:t>Annadhanam</a:t>
            </a:r>
            <a:r>
              <a:rPr lang="en-US" altLang="ja-JP" sz="1700" dirty="0">
                <a:solidFill>
                  <a:srgbClr val="000000"/>
                </a:solidFill>
                <a:latin typeface="Book Antiqua" panose="02040602050305030304" pitchFamily="18" charset="0"/>
              </a:rPr>
              <a:t> (KA) </a:t>
            </a:r>
            <a:r>
              <a:rPr lang="ja-JP" altLang="en-US" sz="1700" dirty="0">
                <a:solidFill>
                  <a:srgbClr val="000000"/>
                </a:solidFill>
                <a:latin typeface="Book Antiqua" panose="02040602050305030304" pitchFamily="18" charset="0"/>
              </a:rPr>
              <a:t>は、</a:t>
            </a:r>
            <a:r>
              <a:rPr lang="en-US" altLang="ja-JP" sz="1700" dirty="0">
                <a:solidFill>
                  <a:srgbClr val="000000"/>
                </a:solidFill>
                <a:latin typeface="Book Antiqua" panose="02040602050305030304" pitchFamily="18" charset="0"/>
              </a:rPr>
              <a:t>13 </a:t>
            </a:r>
            <a:r>
              <a:rPr lang="ja-JP" altLang="en-US" sz="1700" dirty="0">
                <a:solidFill>
                  <a:srgbClr val="000000"/>
                </a:solidFill>
                <a:latin typeface="Book Antiqua" panose="02040602050305030304" pitchFamily="18" charset="0"/>
              </a:rPr>
              <a:t>年以上にわたり </a:t>
            </a:r>
            <a:r>
              <a:rPr lang="en-US" altLang="ja-JP" sz="1700" dirty="0">
                <a:solidFill>
                  <a:srgbClr val="000000"/>
                </a:solidFill>
                <a:latin typeface="Book Antiqua" panose="02040602050305030304" pitchFamily="18" charset="0"/>
              </a:rPr>
              <a:t>Deloitte Haskins &amp; Sells</a:t>
            </a:r>
            <a:r>
              <a:rPr lang="ja-JP" altLang="en-US" sz="1700" dirty="0">
                <a:solidFill>
                  <a:srgbClr val="000000"/>
                </a:solidFill>
                <a:latin typeface="Book Antiqua" panose="02040602050305030304" pitchFamily="18" charset="0"/>
              </a:rPr>
              <a:t>　（「デロイト」）</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との契約の下でインドで勤務していた勅許会計士のファームである。</a:t>
            </a:r>
            <a:endParaRPr lang="en-IN" altLang="ja-JP"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ja-JP" alt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altLang="ja-JP" sz="1700" dirty="0">
                <a:solidFill>
                  <a:srgbClr val="000000"/>
                </a:solidFill>
                <a:latin typeface="Book Antiqua" panose="02040602050305030304" pitchFamily="18" charset="0"/>
              </a:rPr>
              <a:t>KA</a:t>
            </a:r>
            <a:r>
              <a:rPr lang="ja-JP" altLang="en-US" sz="1700" dirty="0">
                <a:solidFill>
                  <a:srgbClr val="000000"/>
                </a:solidFill>
                <a:latin typeface="Book Antiqua" panose="02040602050305030304" pitchFamily="18" charset="0"/>
              </a:rPr>
              <a:t>の通常の、かつ、主要な収入源は、デロイトから紹介された顧客からの収入であった。</a:t>
            </a:r>
          </a:p>
          <a:p>
            <a:pPr marL="719138" indent="-414338">
              <a:lnSpc>
                <a:spcPct val="100000"/>
              </a:lnSpc>
              <a:spcBef>
                <a:spcPts val="0"/>
              </a:spcBef>
              <a:buFont typeface="Calibri" panose="020F0502020204030204" pitchFamily="34" charset="0"/>
              <a:buChar char="‒"/>
            </a:pPr>
            <a:endParaRPr lang="ja-JP" alt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デロイトとの当該契約は終結されて、</a:t>
            </a:r>
            <a:r>
              <a:rPr lang="en-US" altLang="ja-JP" sz="1700" dirty="0">
                <a:solidFill>
                  <a:srgbClr val="000000"/>
                </a:solidFill>
                <a:latin typeface="Book Antiqua" panose="02040602050305030304" pitchFamily="18" charset="0"/>
              </a:rPr>
              <a:t>KA</a:t>
            </a:r>
            <a:r>
              <a:rPr lang="ja-JP" altLang="en-US" sz="1700" dirty="0">
                <a:solidFill>
                  <a:srgbClr val="000000"/>
                </a:solidFill>
                <a:latin typeface="Book Antiqua" panose="02040602050305030304" pitchFamily="18" charset="0"/>
              </a:rPr>
              <a:t>は補償金を受け取った。</a:t>
            </a:r>
            <a:endParaRPr lang="en-IN" altLang="ja-JP"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ja-JP" alt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altLang="ja-JP" sz="1700" dirty="0">
                <a:solidFill>
                  <a:srgbClr val="000000"/>
                </a:solidFill>
                <a:latin typeface="Book Antiqua" panose="02040602050305030304" pitchFamily="18" charset="0"/>
              </a:rPr>
              <a:t>KA</a:t>
            </a:r>
            <a:r>
              <a:rPr lang="ja-JP" altLang="en-US" sz="1700" dirty="0">
                <a:solidFill>
                  <a:srgbClr val="000000"/>
                </a:solidFill>
                <a:latin typeface="Book Antiqua" panose="02040602050305030304" pitchFamily="18" charset="0"/>
              </a:rPr>
              <a:t>は、他に同様の国際的ファームとの取り決めを持っていなかった。</a:t>
            </a:r>
          </a:p>
          <a:p>
            <a:pPr marL="719138" indent="-414338">
              <a:lnSpc>
                <a:spcPct val="100000"/>
              </a:lnSpc>
              <a:spcBef>
                <a:spcPts val="0"/>
              </a:spcBef>
              <a:buFont typeface="Calibri" panose="020F0502020204030204" pitchFamily="34" charset="0"/>
              <a:buChar char="‒"/>
            </a:pPr>
            <a:endParaRPr lang="ja-JP" alt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裁判所は、当該収入は本質的に資本的性質を有すると判断した。デロイトとの契約の終了は、契約が長期間継続し、一種の永続性を持っていたため、</a:t>
            </a:r>
            <a:r>
              <a:rPr lang="en-US" altLang="ja-JP" sz="1700" dirty="0">
                <a:solidFill>
                  <a:srgbClr val="000000"/>
                </a:solidFill>
                <a:latin typeface="Book Antiqua" panose="02040602050305030304" pitchFamily="18" charset="0"/>
              </a:rPr>
              <a:t>KA</a:t>
            </a:r>
            <a:r>
              <a:rPr lang="ja-JP" altLang="en-US" sz="1700" dirty="0">
                <a:solidFill>
                  <a:srgbClr val="000000"/>
                </a:solidFill>
                <a:latin typeface="Book Antiqua" panose="02040602050305030304" pitchFamily="18" charset="0"/>
              </a:rPr>
              <a:t>の収入源の喪失をもたらしたと述べた。</a:t>
            </a:r>
            <a:endParaRPr lang="en-US" sz="1700" dirty="0">
              <a:solidFill>
                <a:srgbClr val="000000"/>
              </a:solidFill>
              <a:latin typeface="Book Antiqua" panose="02040602050305030304" pitchFamily="18" charset="0"/>
            </a:endParaRPr>
          </a:p>
          <a:p>
            <a:pPr marL="304800" indent="0">
              <a:lnSpc>
                <a:spcPct val="100000"/>
              </a:lnSpc>
              <a:spcBef>
                <a:spcPts val="0"/>
              </a:spcBef>
              <a:buNone/>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32</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4572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4/8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b="1" dirty="0">
                <a:solidFill>
                  <a:srgbClr val="000000"/>
                </a:solidFill>
                <a:latin typeface="Book Antiqua" panose="02040602050305030304" pitchFamily="18" charset="0"/>
              </a:rPr>
              <a:t>Oberoi Hotel (P.) Ltd. vs. CIT [1999] 103 Taxman 236 – </a:t>
            </a:r>
            <a:r>
              <a:rPr lang="ja-JP" altLang="en-US" sz="1700" b="1" dirty="0">
                <a:solidFill>
                  <a:srgbClr val="000000"/>
                </a:solidFill>
                <a:latin typeface="Book Antiqua" panose="02040602050305030304" pitchFamily="18" charset="0"/>
              </a:rPr>
              <a:t>最高裁判所</a:t>
            </a: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財産を購入または運用する権利、又は他人に譲渡或いは貸与される前にリースする権利を放棄することにより納税者が受け取った金額は、納税者の資本資産に対して発生した損害に対して主契約に基づく補償に該当すると判決した。</a:t>
            </a:r>
            <a:endParaRPr lang="en-IN" altLang="ja-JP"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最高裁判所は当該支払いは資本的性質に該当し、課税対象にならないと判示した。</a:t>
            </a: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1" dirty="0">
                <a:solidFill>
                  <a:srgbClr val="000000"/>
                </a:solidFill>
                <a:latin typeface="Book Antiqua" panose="02040602050305030304" pitchFamily="18" charset="0"/>
              </a:rPr>
              <a:t>CIT vs. Rai Bahadur Jairam </a:t>
            </a:r>
            <a:r>
              <a:rPr lang="en-US" sz="1700" b="1" dirty="0" err="1">
                <a:solidFill>
                  <a:srgbClr val="000000"/>
                </a:solidFill>
                <a:latin typeface="Book Antiqua" panose="02040602050305030304" pitchFamily="18" charset="0"/>
              </a:rPr>
              <a:t>Valji</a:t>
            </a:r>
            <a:r>
              <a:rPr lang="en-US" sz="1700" b="1" dirty="0">
                <a:solidFill>
                  <a:srgbClr val="000000"/>
                </a:solidFill>
                <a:latin typeface="Book Antiqua" panose="02040602050305030304" pitchFamily="18" charset="0"/>
              </a:rPr>
              <a:t> [1959] 35 ITR 148 – </a:t>
            </a:r>
            <a:r>
              <a:rPr lang="ja-JP" altLang="en-US" sz="1700" b="1" dirty="0">
                <a:solidFill>
                  <a:srgbClr val="000000"/>
                </a:solidFill>
                <a:latin typeface="Book Antiqua" panose="02040602050305030304" pitchFamily="18" charset="0"/>
              </a:rPr>
              <a:t>インド最高裁判所</a:t>
            </a:r>
            <a:r>
              <a:rPr lang="en-US" sz="1700" b="1" dirty="0">
                <a:solidFill>
                  <a:srgbClr val="000000"/>
                </a:solidFill>
                <a:latin typeface="Book Antiqua" panose="02040602050305030304" pitchFamily="18" charset="0"/>
              </a:rPr>
              <a:t> </a:t>
            </a:r>
          </a:p>
          <a:p>
            <a:pPr marL="719138" indent="-414338">
              <a:lnSpc>
                <a:spcPct val="100000"/>
              </a:lnSpc>
              <a:spcBef>
                <a:spcPts val="0"/>
              </a:spcBef>
              <a:buFont typeface="Calibri" panose="020F0502020204030204" pitchFamily="34" charset="0"/>
              <a:buChar char="‒"/>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最高裁判所は、契約が通常の事業活動において締結されたことが判明した場合、当該契約の終結に対して受け取った補償は事業収益に該当すると判示した。</a:t>
            </a: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33</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35050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5/8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s-ES" sz="1700" b="1" dirty="0">
                <a:solidFill>
                  <a:srgbClr val="000000"/>
                </a:solidFill>
                <a:latin typeface="Book Antiqua" panose="02040602050305030304" pitchFamily="18" charset="0"/>
              </a:rPr>
              <a:t>JCIT, </a:t>
            </a:r>
            <a:r>
              <a:rPr lang="es-ES" sz="1700" b="1" dirty="0" err="1">
                <a:solidFill>
                  <a:srgbClr val="000000"/>
                </a:solidFill>
                <a:latin typeface="Book Antiqua" panose="02040602050305030304" pitchFamily="18" charset="0"/>
              </a:rPr>
              <a:t>Special</a:t>
            </a:r>
            <a:r>
              <a:rPr lang="es-ES" sz="1700" b="1" dirty="0">
                <a:solidFill>
                  <a:srgbClr val="000000"/>
                </a:solidFill>
                <a:latin typeface="Book Antiqua" panose="02040602050305030304" pitchFamily="18" charset="0"/>
              </a:rPr>
              <a:t> </a:t>
            </a:r>
            <a:r>
              <a:rPr lang="es-ES" sz="1700" b="1" dirty="0" err="1">
                <a:solidFill>
                  <a:srgbClr val="000000"/>
                </a:solidFill>
                <a:latin typeface="Book Antiqua" panose="02040602050305030304" pitchFamily="18" charset="0"/>
              </a:rPr>
              <a:t>Range</a:t>
            </a:r>
            <a:r>
              <a:rPr lang="es-ES" sz="1700" b="1" dirty="0">
                <a:solidFill>
                  <a:srgbClr val="000000"/>
                </a:solidFill>
                <a:latin typeface="Book Antiqua" panose="02040602050305030304" pitchFamily="18" charset="0"/>
              </a:rPr>
              <a:t> vs. M/s </a:t>
            </a:r>
            <a:r>
              <a:rPr lang="es-ES" sz="1700" b="1" dirty="0" err="1">
                <a:solidFill>
                  <a:srgbClr val="000000"/>
                </a:solidFill>
                <a:latin typeface="Book Antiqua" panose="02040602050305030304" pitchFamily="18" charset="0"/>
              </a:rPr>
              <a:t>Mohinder</a:t>
            </a:r>
            <a:r>
              <a:rPr lang="es-ES" sz="1700" b="1" dirty="0">
                <a:solidFill>
                  <a:srgbClr val="000000"/>
                </a:solidFill>
                <a:latin typeface="Book Antiqua" panose="02040602050305030304" pitchFamily="18" charset="0"/>
              </a:rPr>
              <a:t> Singh &amp; Co. ITA nos.4168/Del/2000 &amp; 3443/Del./2001 –</a:t>
            </a:r>
            <a:r>
              <a:rPr lang="ja-JP" altLang="en-US" sz="1700" dirty="0">
                <a:solidFill>
                  <a:srgbClr val="000000"/>
                </a:solidFill>
                <a:latin typeface="Book Antiqua" panose="02040602050305030304" pitchFamily="18" charset="0"/>
              </a:rPr>
              <a:t>デリー租税裁判所</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デリー租税裁判所は、利子は、契約に基づいて受け取る権利のある受領と、同じ性質をもつ収益と判断した。</a:t>
            </a:r>
          </a:p>
          <a:p>
            <a:pPr marL="304800" indent="0">
              <a:lnSpc>
                <a:spcPct val="100000"/>
              </a:lnSpc>
              <a:spcBef>
                <a:spcPts val="0"/>
              </a:spcBef>
              <a:buNone/>
            </a:pPr>
            <a:endParaRPr lang="ja-JP" alt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同様に、利子は、根本的な仲裁手続きによる補償金と、同じ性質をもつ収益と判定した。　</a:t>
            </a: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ja-JP" altLang="en-US" sz="1700" dirty="0">
                <a:solidFill>
                  <a:srgbClr val="000000"/>
                </a:solidFill>
                <a:latin typeface="Book Antiqua" panose="02040602050305030304" pitchFamily="18" charset="0"/>
              </a:rPr>
              <a:t>租税裁判所は次のような様々な判例に依拠した </a:t>
            </a:r>
            <a:r>
              <a:rPr lang="en-IN" altLang="ja-JP" sz="1700" dirty="0">
                <a:solidFill>
                  <a:srgbClr val="000000"/>
                </a:solidFill>
                <a:latin typeface="Book Antiqua" panose="02040602050305030304" pitchFamily="18" charset="0"/>
              </a:rPr>
              <a:t>- </a:t>
            </a:r>
            <a:r>
              <a:rPr lang="en-US" sz="1700" b="1" dirty="0" err="1">
                <a:solidFill>
                  <a:srgbClr val="000000"/>
                </a:solidFill>
                <a:latin typeface="Book Antiqua" panose="02040602050305030304" pitchFamily="18" charset="0"/>
              </a:rPr>
              <a:t>Govinda</a:t>
            </a:r>
            <a:r>
              <a:rPr lang="en-US" sz="1700" b="1" dirty="0">
                <a:solidFill>
                  <a:srgbClr val="000000"/>
                </a:solidFill>
                <a:latin typeface="Book Antiqua" panose="02040602050305030304" pitchFamily="18" charset="0"/>
              </a:rPr>
              <a:t> Choudhury and Sons vs. CIT [1993] 203 ITR 881 (SC), CIT vs. Malik Construction Co. 238 ITR 450 (Allahabad HC), CIT v. Builders Union [1995] 211 ITR 993 (Orissa HC) and CIT vs. </a:t>
            </a:r>
            <a:r>
              <a:rPr lang="en-US" sz="1700" b="1" dirty="0" err="1">
                <a:solidFill>
                  <a:srgbClr val="000000"/>
                </a:solidFill>
                <a:latin typeface="Book Antiqua" panose="02040602050305030304" pitchFamily="18" charset="0"/>
              </a:rPr>
              <a:t>Lenka</a:t>
            </a:r>
            <a:r>
              <a:rPr lang="en-US" sz="1700" b="1" dirty="0">
                <a:solidFill>
                  <a:srgbClr val="000000"/>
                </a:solidFill>
                <a:latin typeface="Book Antiqua" panose="02040602050305030304" pitchFamily="18" charset="0"/>
              </a:rPr>
              <a:t> (A.) and Partners [1995] 215 ITR 298 (Orissa HC)</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700" dirty="0">
                <a:solidFill>
                  <a:srgbClr val="000000"/>
                </a:solidFill>
                <a:latin typeface="Book Antiqua" panose="02040602050305030304" pitchFamily="18" charset="0"/>
              </a:rPr>
              <a:t>上記の原則は仲裁裁定前の利子に適用され得る。</a:t>
            </a:r>
            <a:endParaRPr lang="en-US" altLang="ja-JP"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700" dirty="0">
                <a:solidFill>
                  <a:srgbClr val="000000"/>
                </a:solidFill>
                <a:latin typeface="Book Antiqua" panose="02040602050305030304" pitchFamily="18" charset="0"/>
              </a:rPr>
              <a:t>仲裁裁定後の利子は一般的に債務に関する利子に該当し、仲裁手続きによる補償金そのものの内容・性質を問わずに、事業収益として取り扱われる。</a:t>
            </a: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34</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41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6/8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415710"/>
            <a:ext cx="10926906" cy="4814515"/>
          </a:xfrm>
        </p:spPr>
        <p:txBody>
          <a:bodyPr>
            <a:normAutofit/>
          </a:bodyPr>
          <a:lstStyle/>
          <a:p>
            <a:pPr marL="271463" indent="-271463">
              <a:lnSpc>
                <a:spcPct val="100000"/>
              </a:lnSpc>
              <a:spcBef>
                <a:spcPts val="0"/>
              </a:spcBef>
            </a:pPr>
            <a:r>
              <a:rPr lang="ja-JP" altLang="en-US" sz="1700" b="1" dirty="0">
                <a:solidFill>
                  <a:srgbClr val="000000"/>
                </a:solidFill>
                <a:latin typeface="Book Antiqua" panose="02040602050305030304" pitchFamily="18" charset="0"/>
              </a:rPr>
              <a:t>補償金の一般的な税務上の取り扱い</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35</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extLst>
              <p:ext uri="{D42A27DB-BD31-4B8C-83A1-F6EECF244321}">
                <p14:modId xmlns:p14="http://schemas.microsoft.com/office/powerpoint/2010/main" val="2872502059"/>
              </p:ext>
            </p:extLst>
          </p:nvPr>
        </p:nvGraphicFramePr>
        <p:xfrm>
          <a:off x="661000" y="2005653"/>
          <a:ext cx="10617201" cy="4244735"/>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134486">
                  <a:extLst>
                    <a:ext uri="{9D8B030D-6E8A-4147-A177-3AD203B41FA5}">
                      <a16:colId xmlns:a16="http://schemas.microsoft.com/office/drawing/2014/main" val="600762432"/>
                    </a:ext>
                  </a:extLst>
                </a:gridCol>
                <a:gridCol w="6706201">
                  <a:extLst>
                    <a:ext uri="{9D8B030D-6E8A-4147-A177-3AD203B41FA5}">
                      <a16:colId xmlns:a16="http://schemas.microsoft.com/office/drawing/2014/main" val="3843405953"/>
                    </a:ext>
                  </a:extLst>
                </a:gridCol>
              </a:tblGrid>
              <a:tr h="419495">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ja-JP" altLang="en-US" sz="1500" dirty="0">
                          <a:latin typeface="Book Antiqua" panose="02040602050305030304" pitchFamily="18" charset="0"/>
                        </a:rPr>
                        <a:t>補償金の内容・種類</a:t>
                      </a:r>
                      <a:endParaRPr lang="en-IN" sz="1500" dirty="0">
                        <a:latin typeface="Book Antiqua" panose="02040602050305030304" pitchFamily="18" charset="0"/>
                      </a:endParaRPr>
                    </a:p>
                  </a:txBody>
                  <a:tcPr/>
                </a:tc>
                <a:tc>
                  <a:txBody>
                    <a:bodyPr/>
                    <a:lstStyle/>
                    <a:p>
                      <a:pPr marL="87313" indent="0"/>
                      <a:r>
                        <a:rPr lang="ja-JP" altLang="en-US" sz="1500" dirty="0">
                          <a:latin typeface="Book Antiqua" panose="02040602050305030304" pitchFamily="18" charset="0"/>
                        </a:rPr>
                        <a:t>税務上の取り扱い</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414572">
                <a:tc>
                  <a:txBody>
                    <a:bodyPr/>
                    <a:lstStyle/>
                    <a:p>
                      <a:pPr algn="ctr" fontAlgn="b"/>
                      <a:r>
                        <a:rPr lang="en-IN" sz="1500" b="0" i="0" u="none" strike="noStrike" dirty="0">
                          <a:solidFill>
                            <a:srgbClr val="000000"/>
                          </a:solidFill>
                          <a:effectLst/>
                          <a:latin typeface="Book Antiqua" panose="02040602050305030304" pitchFamily="18" charset="0"/>
                        </a:rPr>
                        <a:t>1</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契約の不当な終結</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当該契約が</a:t>
                      </a:r>
                      <a:r>
                        <a:rPr lang="ja-JP" altLang="en-US" sz="1600" dirty="0">
                          <a:solidFill>
                            <a:srgbClr val="000000"/>
                          </a:solidFill>
                          <a:latin typeface="Book Antiqua" panose="02040602050305030304" pitchFamily="18" charset="0"/>
                        </a:rPr>
                        <a:t>主要な、かつ、通常の収入源いうことを証明できる場合には、資本的性格を有する受領に該当すると主張することが可能である。</a:t>
                      </a:r>
                      <a:endParaRPr lang="en-US" altLang="ja-JP" sz="1600" dirty="0">
                        <a:solidFill>
                          <a:srgbClr val="000000"/>
                        </a:solidFill>
                        <a:latin typeface="Book Antiqua" panose="02040602050305030304" pitchFamily="18" charset="0"/>
                      </a:endParaRPr>
                    </a:p>
                    <a:p>
                      <a:pPr marL="87313" indent="0"/>
                      <a:endParaRPr lang="en-IN" sz="1500" dirty="0">
                        <a:latin typeface="Book Antiqua" panose="02040602050305030304" pitchFamily="18" charset="0"/>
                      </a:endParaRPr>
                    </a:p>
                  </a:txBody>
                  <a:tcPr/>
                </a:tc>
                <a:extLst>
                  <a:ext uri="{0D108BD9-81ED-4DB2-BD59-A6C34878D82A}">
                    <a16:rowId xmlns:a16="http://schemas.microsoft.com/office/drawing/2014/main" val="2532019816"/>
                  </a:ext>
                </a:extLst>
              </a:tr>
              <a:tr h="370840">
                <a:tc>
                  <a:txBody>
                    <a:bodyPr/>
                    <a:lstStyle/>
                    <a:p>
                      <a:pPr algn="ctr" fontAlgn="b"/>
                      <a:r>
                        <a:rPr lang="en-IN" sz="1500" b="0" i="0" u="none" strike="noStrike">
                          <a:solidFill>
                            <a:srgbClr val="000000"/>
                          </a:solidFill>
                          <a:effectLst/>
                          <a:latin typeface="Book Antiqua" panose="02040602050305030304" pitchFamily="18" charset="0"/>
                        </a:rPr>
                        <a:t>2</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延長費用</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通常の事業活動において発生する事業収益とされる可能性がある。</a:t>
                      </a:r>
                      <a:endParaRPr lang="en-US" altLang="ja-JP" sz="1500" dirty="0">
                        <a:latin typeface="Book Antiqua" panose="02040602050305030304" pitchFamily="18" charset="0"/>
                      </a:endParaRPr>
                    </a:p>
                    <a:p>
                      <a:pPr marL="87313" indent="0"/>
                      <a:endParaRPr lang="en-IN" sz="1500" dirty="0">
                        <a:latin typeface="Book Antiqua" panose="02040602050305030304" pitchFamily="18" charset="0"/>
                      </a:endParaRPr>
                    </a:p>
                  </a:txBody>
                  <a:tcPr/>
                </a:tc>
                <a:extLst>
                  <a:ext uri="{0D108BD9-81ED-4DB2-BD59-A6C34878D82A}">
                    <a16:rowId xmlns:a16="http://schemas.microsoft.com/office/drawing/2014/main" val="3136038245"/>
                  </a:ext>
                </a:extLst>
              </a:tr>
              <a:tr h="370840">
                <a:tc>
                  <a:txBody>
                    <a:bodyPr/>
                    <a:lstStyle/>
                    <a:p>
                      <a:pPr algn="ctr" fontAlgn="b"/>
                      <a:r>
                        <a:rPr lang="en-IN" sz="1500" b="0" i="0" u="none" strike="noStrike">
                          <a:solidFill>
                            <a:srgbClr val="000000"/>
                          </a:solidFill>
                          <a:effectLst/>
                          <a:latin typeface="Book Antiqua" panose="02040602050305030304" pitchFamily="18" charset="0"/>
                        </a:rPr>
                        <a:t>3</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「履行保証料」の不払い</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履行保証料は契約価値の一部であり、その支払いは、仮に仲裁裁定によるものであっても、事業収益として取り扱われる。</a:t>
                      </a:r>
                      <a:endParaRPr lang="en-US" sz="1500" dirty="0">
                        <a:latin typeface="Book Antiqua" panose="02040602050305030304" pitchFamily="18" charset="0"/>
                      </a:endParaRPr>
                    </a:p>
                    <a:p>
                      <a:pPr marL="87313" indent="0"/>
                      <a:endParaRPr lang="en-US" sz="1500" dirty="0">
                        <a:latin typeface="Book Antiqua" panose="02040602050305030304" pitchFamily="18" charset="0"/>
                      </a:endParaRPr>
                    </a:p>
                    <a:p>
                      <a:pPr marL="87313" indent="0"/>
                      <a:r>
                        <a:rPr lang="ja-JP" altLang="en-US" sz="1500" dirty="0">
                          <a:latin typeface="Book Antiqua" panose="02040602050305030304" pitchFamily="18" charset="0"/>
                        </a:rPr>
                        <a:t>「履行保証料」としての残余支払いには、サービス提供だけでなく、物品提供の要素も含まれる場合がある。外国事業体においては、租税条約の規定に基づいて課税関係を確認することが可能。</a:t>
                      </a:r>
                      <a:endParaRPr lang="en-US" altLang="ja-JP" sz="1500" dirty="0">
                        <a:latin typeface="Book Antiqua" panose="02040602050305030304" pitchFamily="18" charset="0"/>
                      </a:endParaRPr>
                    </a:p>
                    <a:p>
                      <a:pPr marL="87313" indent="0"/>
                      <a:endParaRPr lang="en-IN" sz="1500" dirty="0">
                        <a:latin typeface="Book Antiqua" panose="02040602050305030304" pitchFamily="18" charset="0"/>
                      </a:endParaRPr>
                    </a:p>
                  </a:txBody>
                  <a:tcPr/>
                </a:tc>
                <a:extLst>
                  <a:ext uri="{0D108BD9-81ED-4DB2-BD59-A6C34878D82A}">
                    <a16:rowId xmlns:a16="http://schemas.microsoft.com/office/drawing/2014/main" val="1393645965"/>
                  </a:ext>
                </a:extLst>
              </a:tr>
              <a:tr h="488737">
                <a:tc>
                  <a:txBody>
                    <a:bodyPr/>
                    <a:lstStyle/>
                    <a:p>
                      <a:pPr algn="ctr" fontAlgn="b"/>
                      <a:r>
                        <a:rPr lang="en-IN" sz="1500" b="0" i="0" u="none" strike="noStrike" dirty="0">
                          <a:solidFill>
                            <a:srgbClr val="000000"/>
                          </a:solidFill>
                          <a:effectLst/>
                          <a:latin typeface="Book Antiqua" panose="02040602050305030304" pitchFamily="18" charset="0"/>
                        </a:rPr>
                        <a:t>4</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クライアントの不必要なコメントによる図面と設計の追加作業</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契約に基づく追加の努力を補償するために支払われた補償金は、事業収益として取り扱うべきである。</a:t>
                      </a:r>
                      <a:endParaRPr lang="en-US" altLang="ja-JP" sz="1500" dirty="0">
                        <a:latin typeface="Book Antiqua" panose="02040602050305030304" pitchFamily="18" charset="0"/>
                      </a:endParaRPr>
                    </a:p>
                    <a:p>
                      <a:pPr marL="87313" indent="0"/>
                      <a:endParaRPr lang="en-IN" sz="1500" dirty="0">
                        <a:latin typeface="Book Antiqua" panose="02040602050305030304" pitchFamily="18" charset="0"/>
                      </a:endParaRPr>
                    </a:p>
                  </a:txBody>
                  <a:tcPr/>
                </a:tc>
                <a:extLst>
                  <a:ext uri="{0D108BD9-81ED-4DB2-BD59-A6C34878D82A}">
                    <a16:rowId xmlns:a16="http://schemas.microsoft.com/office/drawing/2014/main" val="2654345782"/>
                  </a:ext>
                </a:extLst>
              </a:tr>
            </a:tbl>
          </a:graphicData>
        </a:graphic>
      </p:graphicFrame>
    </p:spTree>
    <p:extLst>
      <p:ext uri="{BB962C8B-B14F-4D97-AF65-F5344CB8AC3E}">
        <p14:creationId xmlns:p14="http://schemas.microsoft.com/office/powerpoint/2010/main" val="378744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7/8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ja-JP" altLang="en-US" sz="1700" b="1" dirty="0">
                <a:solidFill>
                  <a:srgbClr val="000000"/>
                </a:solidFill>
                <a:latin typeface="Book Antiqua" panose="02040602050305030304" pitchFamily="18" charset="0"/>
              </a:rPr>
              <a:t>補償金の一般的な税務上の取り扱い</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36</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extLst>
              <p:ext uri="{D42A27DB-BD31-4B8C-83A1-F6EECF244321}">
                <p14:modId xmlns:p14="http://schemas.microsoft.com/office/powerpoint/2010/main" val="1516423580"/>
              </p:ext>
            </p:extLst>
          </p:nvPr>
        </p:nvGraphicFramePr>
        <p:xfrm>
          <a:off x="769257" y="2376714"/>
          <a:ext cx="10617201" cy="3815080"/>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091543">
                  <a:extLst>
                    <a:ext uri="{9D8B030D-6E8A-4147-A177-3AD203B41FA5}">
                      <a16:colId xmlns:a16="http://schemas.microsoft.com/office/drawing/2014/main" val="600762432"/>
                    </a:ext>
                  </a:extLst>
                </a:gridCol>
                <a:gridCol w="6749144">
                  <a:extLst>
                    <a:ext uri="{9D8B030D-6E8A-4147-A177-3AD203B41FA5}">
                      <a16:colId xmlns:a16="http://schemas.microsoft.com/office/drawing/2014/main" val="3843405953"/>
                    </a:ext>
                  </a:extLst>
                </a:gridCol>
              </a:tblGrid>
              <a:tr h="370840">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ja-JP" altLang="en-US" sz="1500" dirty="0">
                          <a:latin typeface="Book Antiqua" panose="02040602050305030304" pitchFamily="18" charset="0"/>
                        </a:rPr>
                        <a:t>補償金の内容・種類</a:t>
                      </a:r>
                      <a:endParaRPr lang="en-IN" sz="1500" dirty="0">
                        <a:latin typeface="Book Antiqua" panose="02040602050305030304" pitchFamily="18" charset="0"/>
                      </a:endParaRPr>
                    </a:p>
                  </a:txBody>
                  <a:tcPr/>
                </a:tc>
                <a:tc>
                  <a:txBody>
                    <a:bodyPr/>
                    <a:lstStyle/>
                    <a:p>
                      <a:pPr marL="87313" indent="0"/>
                      <a:r>
                        <a:rPr lang="ja-JP" altLang="en-US" sz="1500" dirty="0">
                          <a:latin typeface="Book Antiqua" panose="02040602050305030304" pitchFamily="18" charset="0"/>
                        </a:rPr>
                        <a:t>可能な税務上の取り扱い</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361185">
                <a:tc>
                  <a:txBody>
                    <a:bodyPr/>
                    <a:lstStyle/>
                    <a:p>
                      <a:pPr algn="ctr" fontAlgn="b"/>
                      <a:r>
                        <a:rPr lang="en-IN" sz="1500" b="0" i="0" u="none" strike="noStrike" dirty="0">
                          <a:solidFill>
                            <a:srgbClr val="000000"/>
                          </a:solidFill>
                          <a:effectLst/>
                          <a:latin typeface="Book Antiqua" panose="02040602050305030304" pitchFamily="18" charset="0"/>
                        </a:rPr>
                        <a:t>5</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契約上機器メーカーからの調達条項があるにも関わらず、第三者と該当契約を締結することによる、当該機器メーカーにおける予備交換部品提供の機会損失</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ja-JP" altLang="en-US" sz="1500" dirty="0">
                          <a:latin typeface="Book Antiqua" panose="02040602050305030304" pitchFamily="18" charset="0"/>
                        </a:rPr>
                        <a:t>それは、外国法人の収入発生源である組織機能への損害であり、従って、</a:t>
                      </a:r>
                      <a:r>
                        <a:rPr lang="ja-JP" altLang="en-US" sz="1500" dirty="0">
                          <a:solidFill>
                            <a:srgbClr val="000000"/>
                          </a:solidFill>
                          <a:latin typeface="Book Antiqua" panose="02040602050305030304" pitchFamily="18" charset="0"/>
                        </a:rPr>
                        <a:t>資本的性格を有する受領と</a:t>
                      </a:r>
                      <a:r>
                        <a:rPr lang="ja-JP" altLang="en-US" sz="1500" dirty="0">
                          <a:latin typeface="Book Antiqua" panose="02040602050305030304" pitchFamily="18" charset="0"/>
                        </a:rPr>
                        <a:t>して扱われるべきと主張することが可能である。</a:t>
                      </a:r>
                    </a:p>
                    <a:p>
                      <a:pPr marL="87313" indent="0"/>
                      <a:endParaRPr lang="en-US" sz="1500" dirty="0">
                        <a:latin typeface="Book Antiqua" panose="02040602050305030304" pitchFamily="18" charset="0"/>
                      </a:endParaRPr>
                    </a:p>
                    <a:p>
                      <a:pPr marL="87313" indent="0"/>
                      <a:r>
                        <a:rPr lang="ja-JP" altLang="en-US" sz="1500" dirty="0">
                          <a:latin typeface="Book Antiqua" panose="02040602050305030304" pitchFamily="18" charset="0"/>
                        </a:rPr>
                        <a:t>ただし、外国法人が他の場所で同様の契約を締結しており、他の収入源からも同様の収入を得ている場合、一つの契約の解約に対する補償金は資本的性格を有する受領とはみなされない可能がある。</a:t>
                      </a:r>
                      <a:endParaRPr lang="en-IN" sz="1500" dirty="0">
                        <a:latin typeface="Book Antiqua" panose="02040602050305030304" pitchFamily="18" charset="0"/>
                      </a:endParaRPr>
                    </a:p>
                  </a:txBody>
                  <a:tcPr/>
                </a:tc>
                <a:extLst>
                  <a:ext uri="{0D108BD9-81ED-4DB2-BD59-A6C34878D82A}">
                    <a16:rowId xmlns:a16="http://schemas.microsoft.com/office/drawing/2014/main" val="2532019816"/>
                  </a:ext>
                </a:extLst>
              </a:tr>
              <a:tr h="370840">
                <a:tc>
                  <a:txBody>
                    <a:bodyPr/>
                    <a:lstStyle/>
                    <a:p>
                      <a:pPr algn="ctr" fontAlgn="b"/>
                      <a:r>
                        <a:rPr lang="en-IN" sz="1500" b="0" i="0" u="none" strike="noStrike">
                          <a:solidFill>
                            <a:srgbClr val="000000"/>
                          </a:solidFill>
                          <a:effectLst/>
                          <a:latin typeface="Book Antiqua" panose="02040602050305030304" pitchFamily="18" charset="0"/>
                        </a:rPr>
                        <a:t>6</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知的財産の侵害</a:t>
                      </a:r>
                      <a:endParaRPr lang="en-IN" altLang="ja-JP"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知的財産権の侵害による評判または</a:t>
                      </a:r>
                      <a:r>
                        <a:rPr lang="en-IN" altLang="ja-JP" sz="1500" dirty="0">
                          <a:latin typeface="Book Antiqua" panose="02040602050305030304" pitchFamily="18" charset="0"/>
                        </a:rPr>
                        <a:t>goodwill</a:t>
                      </a:r>
                      <a:r>
                        <a:rPr lang="ja-JP" altLang="en-US" sz="1500" dirty="0">
                          <a:latin typeface="Book Antiqua" panose="02040602050305030304" pitchFamily="18" charset="0"/>
                        </a:rPr>
                        <a:t>の毀損の場合は、資本的収入であると主張することが可能である。</a:t>
                      </a:r>
                    </a:p>
                    <a:p>
                      <a:pPr marL="87313" indent="0"/>
                      <a:endParaRPr lang="ja-JP" altLang="en-US" sz="1500" dirty="0">
                        <a:latin typeface="Book Antiqua" panose="02040602050305030304" pitchFamily="18" charset="0"/>
                      </a:endParaRPr>
                    </a:p>
                    <a:p>
                      <a:pPr marL="87313" indent="0"/>
                      <a:r>
                        <a:rPr lang="ja-JP" altLang="en-US" sz="1500" dirty="0">
                          <a:latin typeface="Book Antiqua" panose="02040602050305030304" pitchFamily="18" charset="0"/>
                        </a:rPr>
                        <a:t>知的財産の侵害による通常のビジネス損失の場合は、事業収益と捉えることが可能である。</a:t>
                      </a:r>
                      <a:endParaRPr lang="en-US" sz="1500" dirty="0">
                        <a:latin typeface="Book Antiqua" panose="02040602050305030304" pitchFamily="18" charset="0"/>
                      </a:endParaRPr>
                    </a:p>
                  </a:txBody>
                  <a:tcPr/>
                </a:tc>
                <a:extLst>
                  <a:ext uri="{0D108BD9-81ED-4DB2-BD59-A6C34878D82A}">
                    <a16:rowId xmlns:a16="http://schemas.microsoft.com/office/drawing/2014/main" val="3136038245"/>
                  </a:ext>
                </a:extLst>
              </a:tr>
              <a:tr h="370840">
                <a:tc>
                  <a:txBody>
                    <a:bodyPr/>
                    <a:lstStyle/>
                    <a:p>
                      <a:pPr algn="ctr" fontAlgn="b"/>
                      <a:r>
                        <a:rPr lang="en-IN" sz="1500" b="0" i="0" u="none" strike="noStrike">
                          <a:solidFill>
                            <a:srgbClr val="000000"/>
                          </a:solidFill>
                          <a:effectLst/>
                          <a:latin typeface="Book Antiqua" panose="02040602050305030304" pitchFamily="18" charset="0"/>
                        </a:rPr>
                        <a:t>7</a:t>
                      </a:r>
                    </a:p>
                  </a:txBody>
                  <a:tcPr marL="7620" marR="7620" marT="7620" marB="0"/>
                </a:tc>
                <a:tc>
                  <a:txBody>
                    <a:bodyPr/>
                    <a:lstStyle/>
                    <a:p>
                      <a:pPr marL="87313" marR="0" lvl="0" indent="0" algn="l" defTabSz="914400" rtl="0" eaLnBrk="1" fontAlgn="ctr" latinLnBrk="0" hangingPunct="1">
                        <a:lnSpc>
                          <a:spcPct val="100000"/>
                        </a:lnSpc>
                        <a:spcBef>
                          <a:spcPts val="0"/>
                        </a:spcBef>
                        <a:spcAft>
                          <a:spcPts val="0"/>
                        </a:spcAft>
                        <a:buClrTx/>
                        <a:buSzTx/>
                        <a:buFontTx/>
                        <a:buNone/>
                        <a:tabLst/>
                        <a:defRPr/>
                      </a:pPr>
                      <a:r>
                        <a:rPr lang="ja-JP" altLang="en-US" sz="1600" dirty="0">
                          <a:solidFill>
                            <a:srgbClr val="000000"/>
                          </a:solidFill>
                          <a:latin typeface="Book Antiqua" panose="02040602050305030304" pitchFamily="18" charset="0"/>
                        </a:rPr>
                        <a:t>社名、名声、評判又は商標権の喪失に対する損害</a:t>
                      </a:r>
                      <a:endParaRPr lang="en-US"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Book Antiqua" panose="02040602050305030304" pitchFamily="18" charset="0"/>
                        </a:rPr>
                        <a:t>社名、名声、評判又は商標権への損失に対する損害は、資本的性格を有する受領と</a:t>
                      </a:r>
                      <a:r>
                        <a:rPr lang="ja-JP" altLang="en-US" sz="1400" dirty="0">
                          <a:latin typeface="Book Antiqua" panose="02040602050305030304" pitchFamily="18" charset="0"/>
                        </a:rPr>
                        <a:t>捉えることが可能である</a:t>
                      </a:r>
                      <a:r>
                        <a:rPr lang="ja-JP" altLang="en-US" sz="1400" dirty="0">
                          <a:solidFill>
                            <a:srgbClr val="000000"/>
                          </a:solidFill>
                          <a:latin typeface="Book Antiqua" panose="02040602050305030304" pitchFamily="18" charset="0"/>
                        </a:rPr>
                        <a:t>。</a:t>
                      </a:r>
                      <a:endParaRPr lang="en-US" sz="1400" b="0" i="0" u="none" strike="noStrike" dirty="0">
                        <a:solidFill>
                          <a:srgbClr val="000000"/>
                        </a:solidFill>
                        <a:effectLst/>
                        <a:latin typeface="Book Antiqua" panose="02040602050305030304" pitchFamily="18" charset="0"/>
                      </a:endParaRPr>
                    </a:p>
                    <a:p>
                      <a:pPr marL="87313" indent="0"/>
                      <a:endParaRPr lang="en-IN" sz="1500" dirty="0">
                        <a:latin typeface="Book Antiqua" panose="02040602050305030304" pitchFamily="18" charset="0"/>
                      </a:endParaRPr>
                    </a:p>
                  </a:txBody>
                  <a:tcPr/>
                </a:tc>
                <a:extLst>
                  <a:ext uri="{0D108BD9-81ED-4DB2-BD59-A6C34878D82A}">
                    <a16:rowId xmlns:a16="http://schemas.microsoft.com/office/drawing/2014/main" val="1393645965"/>
                  </a:ext>
                </a:extLst>
              </a:tr>
            </a:tbl>
          </a:graphicData>
        </a:graphic>
      </p:graphicFrame>
    </p:spTree>
    <p:extLst>
      <p:ext uri="{BB962C8B-B14F-4D97-AF65-F5344CB8AC3E}">
        <p14:creationId xmlns:p14="http://schemas.microsoft.com/office/powerpoint/2010/main" val="326318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仲裁手続きによる補償金</a:t>
            </a:r>
            <a:r>
              <a:rPr lang="en-US" altLang="ja-JP" sz="3600" b="1" dirty="0">
                <a:latin typeface="Book Antiqua" panose="02040602050305030304" pitchFamily="18" charset="0"/>
              </a:rPr>
              <a:t>– </a:t>
            </a:r>
            <a:r>
              <a:rPr lang="ja-JP" altLang="en-US" sz="3600" b="1" dirty="0">
                <a:latin typeface="Book Antiqua" panose="02040602050305030304" pitchFamily="18" charset="0"/>
              </a:rPr>
              <a:t>所得税の課題（</a:t>
            </a:r>
            <a:r>
              <a:rPr lang="en-US" altLang="ja-JP" sz="3600" b="1" dirty="0">
                <a:latin typeface="Book Antiqua" panose="02040602050305030304" pitchFamily="18" charset="0"/>
              </a:rPr>
              <a:t>8/8</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ja-JP" altLang="en-US" sz="1700" b="1" dirty="0">
                <a:solidFill>
                  <a:srgbClr val="000000"/>
                </a:solidFill>
                <a:latin typeface="Book Antiqua" panose="02040602050305030304" pitchFamily="18" charset="0"/>
              </a:rPr>
              <a:t>補償金の一般的な税務上の取り扱い</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37</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extLst>
              <p:ext uri="{D42A27DB-BD31-4B8C-83A1-F6EECF244321}">
                <p14:modId xmlns:p14="http://schemas.microsoft.com/office/powerpoint/2010/main" val="89247923"/>
              </p:ext>
            </p:extLst>
          </p:nvPr>
        </p:nvGraphicFramePr>
        <p:xfrm>
          <a:off x="769257" y="2376714"/>
          <a:ext cx="10617201" cy="2245360"/>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091543">
                  <a:extLst>
                    <a:ext uri="{9D8B030D-6E8A-4147-A177-3AD203B41FA5}">
                      <a16:colId xmlns:a16="http://schemas.microsoft.com/office/drawing/2014/main" val="600762432"/>
                    </a:ext>
                  </a:extLst>
                </a:gridCol>
                <a:gridCol w="6749144">
                  <a:extLst>
                    <a:ext uri="{9D8B030D-6E8A-4147-A177-3AD203B41FA5}">
                      <a16:colId xmlns:a16="http://schemas.microsoft.com/office/drawing/2014/main" val="3843405953"/>
                    </a:ext>
                  </a:extLst>
                </a:gridCol>
              </a:tblGrid>
              <a:tr h="370840">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ja-JP" altLang="en-US" sz="1500" dirty="0">
                          <a:latin typeface="Book Antiqua" panose="02040602050305030304" pitchFamily="18" charset="0"/>
                        </a:rPr>
                        <a:t>補償金の内容・種類</a:t>
                      </a:r>
                      <a:endParaRPr lang="en-IN" sz="1500" dirty="0">
                        <a:latin typeface="Book Antiqua" panose="02040602050305030304" pitchFamily="18" charset="0"/>
                      </a:endParaRPr>
                    </a:p>
                  </a:txBody>
                  <a:tcPr/>
                </a:tc>
                <a:tc>
                  <a:txBody>
                    <a:bodyPr/>
                    <a:lstStyle/>
                    <a:p>
                      <a:pPr marL="87313" indent="0"/>
                      <a:r>
                        <a:rPr lang="ja-JP" altLang="en-US" sz="1500" dirty="0">
                          <a:latin typeface="Book Antiqua" panose="02040602050305030304" pitchFamily="18" charset="0"/>
                        </a:rPr>
                        <a:t>可能な税務上の取り扱い</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8</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仲裁手続き中に発生した訴訟費用の返済</a:t>
                      </a:r>
                    </a:p>
                  </a:txBody>
                  <a:tcPr marL="7620" marR="7620" marT="7620" marB="0"/>
                </a:tc>
                <a:tc>
                  <a:txBody>
                    <a:bodyPr/>
                    <a:lstStyle/>
                    <a:p>
                      <a:pPr marL="87313" indent="0"/>
                      <a:r>
                        <a:rPr lang="ja-JP" altLang="en-US" sz="1500" dirty="0">
                          <a:latin typeface="Book Antiqua" panose="02040602050305030304" pitchFamily="18" charset="0"/>
                        </a:rPr>
                        <a:t>事業収益上とされる可能性はあるが、顧客の不履行により発生した費用の返済であり、所得要素を持たないと主張することができる。</a:t>
                      </a:r>
                      <a:endParaRPr lang="en-IN" sz="1500" dirty="0">
                        <a:latin typeface="Book Antiqua" panose="02040602050305030304" pitchFamily="18" charset="0"/>
                      </a:endParaRPr>
                    </a:p>
                  </a:txBody>
                  <a:tcPr/>
                </a:tc>
                <a:extLst>
                  <a:ext uri="{0D108BD9-81ED-4DB2-BD59-A6C34878D82A}">
                    <a16:rowId xmlns:a16="http://schemas.microsoft.com/office/drawing/2014/main" val="26543457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9</a:t>
                      </a: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補償金合計に対する裁定前の利息</a:t>
                      </a:r>
                      <a:endParaRPr lang="en-US"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裁定前の利息は、その利息が計算される根本的な補償金額の性質をもつとべきである。</a:t>
                      </a:r>
                      <a:endParaRPr lang="en-IN" sz="1500" dirty="0">
                        <a:latin typeface="Book Antiqua" panose="02040602050305030304" pitchFamily="18" charset="0"/>
                      </a:endParaRPr>
                    </a:p>
                  </a:txBody>
                  <a:tcPr/>
                </a:tc>
                <a:extLst>
                  <a:ext uri="{0D108BD9-81ED-4DB2-BD59-A6C34878D82A}">
                    <a16:rowId xmlns:a16="http://schemas.microsoft.com/office/drawing/2014/main" val="1501854838"/>
                  </a:ext>
                </a:extLst>
              </a:tr>
              <a:tr h="370840">
                <a:tc>
                  <a:txBody>
                    <a:bodyPr/>
                    <a:lstStyle/>
                    <a:p>
                      <a:pPr algn="ctr" fontAlgn="b"/>
                      <a:r>
                        <a:rPr lang="en-US" sz="1500" b="0" i="0" u="none" strike="noStrike" dirty="0">
                          <a:solidFill>
                            <a:srgbClr val="000000"/>
                          </a:solidFill>
                          <a:effectLst/>
                          <a:latin typeface="Book Antiqua" panose="02040602050305030304" pitchFamily="18" charset="0"/>
                        </a:rPr>
                        <a:t>10</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42862" lvl="1" indent="0">
                        <a:spcBef>
                          <a:spcPts val="0"/>
                        </a:spcBef>
                        <a:buFont typeface="+mj-lt"/>
                        <a:buNone/>
                      </a:pPr>
                      <a:r>
                        <a:rPr lang="ja-JP" altLang="en-US" sz="1700" dirty="0">
                          <a:solidFill>
                            <a:srgbClr val="000000"/>
                          </a:solidFill>
                          <a:latin typeface="Book Antiqua" panose="02040602050305030304" pitchFamily="18" charset="0"/>
                        </a:rPr>
                        <a:t>補償金合計に対する裁定後の利息</a:t>
                      </a:r>
                      <a:endParaRPr lang="en-US" sz="1700" dirty="0">
                        <a:solidFill>
                          <a:srgbClr val="000000"/>
                        </a:solidFill>
                        <a:latin typeface="Book Antiqua" panose="02040602050305030304" pitchFamily="18" charset="0"/>
                      </a:endParaRPr>
                    </a:p>
                  </a:txBody>
                  <a:tcPr marL="7620" marR="7620" marT="7620" marB="0"/>
                </a:tc>
                <a:tc>
                  <a:txBody>
                    <a:bodyPr/>
                    <a:lstStyle/>
                    <a:p>
                      <a:pPr marL="87313" indent="0"/>
                      <a:r>
                        <a:rPr lang="ja-JP" altLang="en-US" sz="1500" dirty="0">
                          <a:latin typeface="Book Antiqua" panose="02040602050305030304" pitchFamily="18" charset="0"/>
                        </a:rPr>
                        <a:t>裁定後の利息は、一般的に、仲裁裁定後に発生した支払遅延の場合に計算されるものである。これは債務請求に対する通常の利息と考えられ、根本的な</a:t>
                      </a:r>
                      <a:r>
                        <a:rPr lang="ja-JP" altLang="en-US" sz="1500">
                          <a:latin typeface="Book Antiqua" panose="02040602050305030304" pitchFamily="18" charset="0"/>
                        </a:rPr>
                        <a:t>補償金額の</a:t>
                      </a:r>
                      <a:r>
                        <a:rPr lang="ja-JP" altLang="en-US" sz="1500" dirty="0">
                          <a:latin typeface="Book Antiqua" panose="02040602050305030304" pitchFamily="18" charset="0"/>
                        </a:rPr>
                        <a:t>性質に関係なく</a:t>
                      </a:r>
                      <a:r>
                        <a:rPr lang="ja-JP" altLang="en-US" sz="1500">
                          <a:latin typeface="Book Antiqua" panose="02040602050305030304" pitchFamily="18" charset="0"/>
                        </a:rPr>
                        <a:t>、事業収益と考えられる。</a:t>
                      </a:r>
                      <a:endParaRPr lang="en-IN" sz="1500" dirty="0">
                        <a:latin typeface="Book Antiqua" panose="02040602050305030304" pitchFamily="18" charset="0"/>
                      </a:endParaRPr>
                    </a:p>
                  </a:txBody>
                  <a:tcPr/>
                </a:tc>
                <a:extLst>
                  <a:ext uri="{0D108BD9-81ED-4DB2-BD59-A6C34878D82A}">
                    <a16:rowId xmlns:a16="http://schemas.microsoft.com/office/drawing/2014/main" val="585946486"/>
                  </a:ext>
                </a:extLst>
              </a:tr>
            </a:tbl>
          </a:graphicData>
        </a:graphic>
      </p:graphicFrame>
    </p:spTree>
    <p:extLst>
      <p:ext uri="{BB962C8B-B14F-4D97-AF65-F5344CB8AC3E}">
        <p14:creationId xmlns:p14="http://schemas.microsoft.com/office/powerpoint/2010/main" val="41896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Questions and answers</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38</a:t>
            </a:fld>
            <a:endParaRPr lang="en-US" altLang="en-US" sz="1400" dirty="0">
              <a:latin typeface="Book Antiqua" panose="02040602050305030304" pitchFamily="18" charset="0"/>
            </a:endParaRPr>
          </a:p>
        </p:txBody>
      </p:sp>
      <p:pic>
        <p:nvPicPr>
          <p:cNvPr id="8" name="Picture 7" descr="Question mark boxes">
            <a:extLst>
              <a:ext uri="{FF2B5EF4-FFF2-40B4-BE49-F238E27FC236}">
                <a16:creationId xmlns:a16="http://schemas.microsoft.com/office/drawing/2014/main" id="{49204EFB-0C54-31CC-42B3-0A75580F7C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458434"/>
            <a:ext cx="8186057" cy="4604827"/>
          </a:xfrm>
          <a:prstGeom prst="rect">
            <a:avLst/>
          </a:prstGeom>
        </p:spPr>
      </p:pic>
    </p:spTree>
    <p:extLst>
      <p:ext uri="{BB962C8B-B14F-4D97-AF65-F5344CB8AC3E}">
        <p14:creationId xmlns:p14="http://schemas.microsoft.com/office/powerpoint/2010/main" val="19683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98" y="1226778"/>
            <a:ext cx="10515600" cy="1017361"/>
          </a:xfrm>
        </p:spPr>
        <p:txBody>
          <a:bodyPr>
            <a:normAutofit/>
          </a:bodyPr>
          <a:lstStyle/>
          <a:p>
            <a:r>
              <a:rPr lang="en-US" sz="3600" b="1" dirty="0">
                <a:latin typeface="Book Antiqua" panose="02040602050305030304" pitchFamily="18" charset="0"/>
              </a:rPr>
              <a:t>Thank you</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39</a:t>
            </a:fld>
            <a:endParaRPr lang="en-US" altLang="en-US" sz="1400" dirty="0">
              <a:latin typeface="Book Antiqua" panose="02040602050305030304" pitchFamily="18" charset="0"/>
            </a:endParaRPr>
          </a:p>
        </p:txBody>
      </p:sp>
      <p:sp>
        <p:nvSpPr>
          <p:cNvPr id="3" name="TextBox 2">
            <a:extLst>
              <a:ext uri="{FF2B5EF4-FFF2-40B4-BE49-F238E27FC236}">
                <a16:creationId xmlns:a16="http://schemas.microsoft.com/office/drawing/2014/main" id="{FE24575E-F237-52CC-D7AA-E11561496585}"/>
              </a:ext>
            </a:extLst>
          </p:cNvPr>
          <p:cNvSpPr txBox="1"/>
          <p:nvPr/>
        </p:nvSpPr>
        <p:spPr>
          <a:xfrm>
            <a:off x="674829" y="2100480"/>
            <a:ext cx="11047778" cy="2446824"/>
          </a:xfrm>
          <a:prstGeom prst="rect">
            <a:avLst/>
          </a:prstGeom>
          <a:noFill/>
        </p:spPr>
        <p:txBody>
          <a:bodyPr wrap="square" rtlCol="0">
            <a:spAutoFit/>
          </a:bodyPr>
          <a:lstStyle/>
          <a:p>
            <a:pPr algn="l"/>
            <a:r>
              <a:rPr lang="en-US" sz="1700" dirty="0">
                <a:latin typeface="Book Antiqua" panose="02040602050305030304" pitchFamily="18" charset="0"/>
              </a:rPr>
              <a:t>This publication contains information in summary form and is therefore intended for general guidance only. It is not intended to be a substitute for detailed research or the exercise of professional judgment. Neither </a:t>
            </a:r>
            <a:r>
              <a:rPr lang="en-US" sz="1700" dirty="0" err="1">
                <a:latin typeface="Book Antiqua" panose="02040602050305030304" pitchFamily="18" charset="0"/>
              </a:rPr>
              <a:t>Yarana</a:t>
            </a:r>
            <a:r>
              <a:rPr lang="en-US" sz="1700" dirty="0">
                <a:latin typeface="Book Antiqua" panose="02040602050305030304" pitchFamily="18" charset="0"/>
              </a:rPr>
              <a:t> Trading And Services Pvt. Ltd., Lalit Vanjani &amp; Co. (‘LVC’), AST Tax Corporation nor any of our Partners/Directors/employees can accept any responsibility for loss occasioned to any person acting or refraining from action as a result of any material in this publication. On any specific matter, reference should be made to the appropriate advisor. </a:t>
            </a:r>
          </a:p>
          <a:p>
            <a:pPr algn="l"/>
            <a:endParaRPr lang="en-US" sz="1700" dirty="0">
              <a:latin typeface="Book Antiqua" panose="02040602050305030304" pitchFamily="18" charset="0"/>
            </a:endParaRPr>
          </a:p>
          <a:p>
            <a:pPr algn="l"/>
            <a:r>
              <a:rPr lang="en-US" sz="1700" dirty="0">
                <a:latin typeface="Book Antiqua" panose="02040602050305030304" pitchFamily="18" charset="0"/>
              </a:rPr>
              <a:t>The PPT slides prepared in Japanese language are the translation of the English slides. In case of any difference between the English and translated contents, English version will hold precedence.</a:t>
            </a:r>
            <a:endParaRPr lang="en-IN" sz="1700" dirty="0">
              <a:latin typeface="Book Antiqua" panose="02040602050305030304" pitchFamily="18" charset="0"/>
            </a:endParaRPr>
          </a:p>
        </p:txBody>
      </p:sp>
      <p:sp>
        <p:nvSpPr>
          <p:cNvPr id="4" name="Rectangle 3">
            <a:extLst>
              <a:ext uri="{FF2B5EF4-FFF2-40B4-BE49-F238E27FC236}">
                <a16:creationId xmlns:a16="http://schemas.microsoft.com/office/drawing/2014/main" id="{45A6641D-C997-CC81-EBF8-A72A53FF371F}"/>
              </a:ext>
            </a:extLst>
          </p:cNvPr>
          <p:cNvSpPr/>
          <p:nvPr/>
        </p:nvSpPr>
        <p:spPr>
          <a:xfrm>
            <a:off x="703498" y="5394196"/>
            <a:ext cx="3028243"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ysClr val="windowText" lastClr="000000"/>
                </a:solidFill>
                <a:latin typeface="Arial Black" panose="020B0A04020102020204" pitchFamily="34" charset="0"/>
              </a:rPr>
              <a:t>Lalit Vanjani &amp; Co. </a:t>
            </a:r>
          </a:p>
          <a:p>
            <a:pPr algn="l"/>
            <a:r>
              <a:rPr lang="en-US" sz="1600" dirty="0">
                <a:solidFill>
                  <a:sysClr val="windowText" lastClr="000000"/>
                </a:solidFill>
                <a:latin typeface="Book Antiqua" panose="02040602050305030304" pitchFamily="18" charset="0"/>
              </a:rPr>
              <a:t>Anshul Kumar </a:t>
            </a:r>
          </a:p>
          <a:p>
            <a:pPr algn="l"/>
            <a:r>
              <a:rPr lang="en-US" sz="1600" dirty="0">
                <a:solidFill>
                  <a:sysClr val="windowText" lastClr="000000"/>
                </a:solidFill>
                <a:latin typeface="Book Antiqua" panose="02040602050305030304" pitchFamily="18" charset="0"/>
              </a:rPr>
              <a:t>email - anshul@CAinDelhi.com  </a:t>
            </a:r>
          </a:p>
          <a:p>
            <a:pPr algn="l"/>
            <a:r>
              <a:rPr lang="en-US" sz="1600" dirty="0">
                <a:solidFill>
                  <a:sysClr val="windowText" lastClr="000000"/>
                </a:solidFill>
                <a:latin typeface="Book Antiqua" panose="02040602050305030304" pitchFamily="18" charset="0"/>
              </a:rPr>
              <a:t>Mb.+91-98997-84884</a:t>
            </a:r>
            <a:endParaRPr lang="en-IN" sz="1600" dirty="0">
              <a:solidFill>
                <a:sysClr val="windowText" lastClr="000000"/>
              </a:solidFill>
            </a:endParaRPr>
          </a:p>
        </p:txBody>
      </p:sp>
      <p:sp>
        <p:nvSpPr>
          <p:cNvPr id="5" name="TextBox 4">
            <a:extLst>
              <a:ext uri="{FF2B5EF4-FFF2-40B4-BE49-F238E27FC236}">
                <a16:creationId xmlns:a16="http://schemas.microsoft.com/office/drawing/2014/main" id="{B50E227A-05BC-C9E5-E0DF-11E13446EFA7}"/>
              </a:ext>
            </a:extLst>
          </p:cNvPr>
          <p:cNvSpPr txBox="1"/>
          <p:nvPr/>
        </p:nvSpPr>
        <p:spPr>
          <a:xfrm>
            <a:off x="703498" y="4980269"/>
            <a:ext cx="1853513" cy="353943"/>
          </a:xfrm>
          <a:prstGeom prst="rect">
            <a:avLst/>
          </a:prstGeom>
          <a:noFill/>
        </p:spPr>
        <p:txBody>
          <a:bodyPr wrap="square" rtlCol="0">
            <a:spAutoFit/>
          </a:bodyPr>
          <a:lstStyle/>
          <a:p>
            <a:pPr algn="l"/>
            <a:r>
              <a:rPr lang="en-IN" sz="1700" b="1" u="sng" dirty="0">
                <a:latin typeface="Book Antiqua" panose="02040602050305030304" pitchFamily="18" charset="0"/>
              </a:rPr>
              <a:t>Contact us</a:t>
            </a:r>
          </a:p>
        </p:txBody>
      </p:sp>
      <p:sp>
        <p:nvSpPr>
          <p:cNvPr id="6" name="Rectangle 5">
            <a:extLst>
              <a:ext uri="{FF2B5EF4-FFF2-40B4-BE49-F238E27FC236}">
                <a16:creationId xmlns:a16="http://schemas.microsoft.com/office/drawing/2014/main" id="{71189759-0C8E-728A-31C4-BDA2E71EFE34}"/>
              </a:ext>
            </a:extLst>
          </p:cNvPr>
          <p:cNvSpPr/>
          <p:nvPr/>
        </p:nvSpPr>
        <p:spPr>
          <a:xfrm>
            <a:off x="4285207" y="5394196"/>
            <a:ext cx="3509318"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err="1">
                <a:solidFill>
                  <a:sysClr val="windowText" lastClr="000000"/>
                </a:solidFill>
                <a:latin typeface="Book Antiqua" panose="02040602050305030304" pitchFamily="18" charset="0"/>
              </a:rPr>
              <a:t>Yarana</a:t>
            </a:r>
            <a:r>
              <a:rPr lang="en-US" sz="1600" b="1" dirty="0">
                <a:solidFill>
                  <a:sysClr val="windowText" lastClr="000000"/>
                </a:solidFill>
                <a:latin typeface="Book Antiqua" panose="02040602050305030304" pitchFamily="18" charset="0"/>
              </a:rPr>
              <a:t> Trading &amp; Services Pvt. Ltd. </a:t>
            </a:r>
          </a:p>
          <a:p>
            <a:pPr algn="l"/>
            <a:r>
              <a:rPr lang="en-US" sz="1600" dirty="0">
                <a:solidFill>
                  <a:sysClr val="windowText" lastClr="000000"/>
                </a:solidFill>
                <a:latin typeface="Book Antiqua" panose="02040602050305030304" pitchFamily="18" charset="0"/>
              </a:rPr>
              <a:t>Tarannum Khan</a:t>
            </a:r>
          </a:p>
          <a:p>
            <a:pPr algn="l"/>
            <a:r>
              <a:rPr lang="en-US" sz="1600" dirty="0">
                <a:solidFill>
                  <a:sysClr val="windowText" lastClr="000000"/>
                </a:solidFill>
                <a:latin typeface="Book Antiqua" panose="02040602050305030304" pitchFamily="18" charset="0"/>
              </a:rPr>
              <a:t>email – tarannum@indokuni.com  </a:t>
            </a:r>
          </a:p>
          <a:p>
            <a:pPr algn="l"/>
            <a:r>
              <a:rPr lang="en-US" sz="1600" dirty="0">
                <a:solidFill>
                  <a:sysClr val="windowText" lastClr="000000"/>
                </a:solidFill>
                <a:latin typeface="Book Antiqua" panose="02040602050305030304" pitchFamily="18" charset="0"/>
              </a:rPr>
              <a:t>Mb.+91-88260-13131</a:t>
            </a:r>
            <a:endParaRPr lang="en-IN" sz="1600" dirty="0">
              <a:solidFill>
                <a:sysClr val="windowText" lastClr="000000"/>
              </a:solidFill>
            </a:endParaRPr>
          </a:p>
        </p:txBody>
      </p:sp>
      <p:sp>
        <p:nvSpPr>
          <p:cNvPr id="7" name="Rectangle 6">
            <a:extLst>
              <a:ext uri="{FF2B5EF4-FFF2-40B4-BE49-F238E27FC236}">
                <a16:creationId xmlns:a16="http://schemas.microsoft.com/office/drawing/2014/main" id="{B63CABCE-CC81-9A39-BE1D-876A3DB451D6}"/>
              </a:ext>
            </a:extLst>
          </p:cNvPr>
          <p:cNvSpPr/>
          <p:nvPr/>
        </p:nvSpPr>
        <p:spPr>
          <a:xfrm>
            <a:off x="8347991" y="5334065"/>
            <a:ext cx="3509318"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solidFill>
                  <a:sysClr val="windowText" lastClr="000000"/>
                </a:solidFill>
                <a:latin typeface="Book Antiqua" panose="02040602050305030304" pitchFamily="18" charset="0"/>
              </a:rPr>
              <a:t>AST Tax Corporation </a:t>
            </a:r>
          </a:p>
          <a:p>
            <a:pPr algn="l"/>
            <a:r>
              <a:rPr lang="en-US" sz="1600" dirty="0">
                <a:solidFill>
                  <a:sysClr val="windowText" lastClr="000000"/>
                </a:solidFill>
                <a:latin typeface="Book Antiqua" panose="02040602050305030304" pitchFamily="18" charset="0"/>
              </a:rPr>
              <a:t>Hiroshi Matsuki</a:t>
            </a:r>
          </a:p>
          <a:p>
            <a:pPr algn="l"/>
            <a:r>
              <a:rPr lang="en-US" sz="1600" dirty="0">
                <a:solidFill>
                  <a:sysClr val="windowText" lastClr="000000"/>
                </a:solidFill>
                <a:latin typeface="Book Antiqua" panose="02040602050305030304" pitchFamily="18" charset="0"/>
              </a:rPr>
              <a:t>email – matsuki@ast-tax.jp  </a:t>
            </a:r>
          </a:p>
          <a:p>
            <a:pPr algn="l"/>
            <a:r>
              <a:rPr lang="en-US" sz="1600" dirty="0">
                <a:solidFill>
                  <a:sysClr val="windowText" lastClr="000000"/>
                </a:solidFill>
                <a:latin typeface="Book Antiqua" panose="02040602050305030304" pitchFamily="18" charset="0"/>
              </a:rPr>
              <a:t>Mb.+81-(0)3-6279-0616</a:t>
            </a:r>
            <a:endParaRPr lang="en-IN" sz="1600" dirty="0">
              <a:solidFill>
                <a:sysClr val="windowText" lastClr="000000"/>
              </a:solidFill>
            </a:endParaRPr>
          </a:p>
        </p:txBody>
      </p:sp>
    </p:spTree>
    <p:extLst>
      <p:ext uri="{BB962C8B-B14F-4D97-AF65-F5344CB8AC3E}">
        <p14:creationId xmlns:p14="http://schemas.microsoft.com/office/powerpoint/2010/main" val="99304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13641"/>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ja-JP" altLang="en-US" sz="3600" b="1" dirty="0">
                <a:latin typeface="Book Antiqua" panose="02040602050305030304" pitchFamily="18" charset="0"/>
              </a:rPr>
              <a:t>論点整理</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076406"/>
            <a:ext cx="10926906" cy="593110"/>
          </a:xfrm>
        </p:spPr>
        <p:txBody>
          <a:bodyPr>
            <a:normAutofit/>
          </a:bodyPr>
          <a:lstStyle/>
          <a:p>
            <a:pPr marL="271463" indent="-271463">
              <a:lnSpc>
                <a:spcPct val="100000"/>
              </a:lnSpc>
              <a:spcBef>
                <a:spcPts val="0"/>
              </a:spcBef>
            </a:pPr>
            <a:r>
              <a:rPr lang="ja-JP" altLang="en-US" sz="1700" dirty="0">
                <a:solidFill>
                  <a:srgbClr val="000000"/>
                </a:solidFill>
                <a:latin typeface="Book Antiqua" panose="02040602050305030304" pitchFamily="18" charset="0"/>
              </a:rPr>
              <a:t>債務保証についての論点とその課題についてまとめると次のとおりである。</a:t>
            </a:r>
            <a:endParaRPr lang="en-IN" altLang="ja-JP"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5896969"/>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9A1A4DA7-67F2-ED92-313D-91F35906B829}"/>
              </a:ext>
            </a:extLst>
          </p:cNvPr>
          <p:cNvGraphicFramePr>
            <a:graphicFrameLocks noGrp="1"/>
          </p:cNvGraphicFramePr>
          <p:nvPr>
            <p:extLst>
              <p:ext uri="{D42A27DB-BD31-4B8C-83A1-F6EECF244321}">
                <p14:modId xmlns:p14="http://schemas.microsoft.com/office/powerpoint/2010/main" val="182481988"/>
              </p:ext>
            </p:extLst>
          </p:nvPr>
        </p:nvGraphicFramePr>
        <p:xfrm>
          <a:off x="859695" y="1890713"/>
          <a:ext cx="10529515" cy="3779520"/>
        </p:xfrm>
        <a:graphic>
          <a:graphicData uri="http://schemas.openxmlformats.org/drawingml/2006/table">
            <a:tbl>
              <a:tblPr firstRow="1" bandRow="1">
                <a:tableStyleId>{21E4AEA4-8DFA-4A89-87EB-49C32662AFE0}</a:tableStyleId>
              </a:tblPr>
              <a:tblGrid>
                <a:gridCol w="2511071">
                  <a:extLst>
                    <a:ext uri="{9D8B030D-6E8A-4147-A177-3AD203B41FA5}">
                      <a16:colId xmlns:a16="http://schemas.microsoft.com/office/drawing/2014/main" val="67523967"/>
                    </a:ext>
                  </a:extLst>
                </a:gridCol>
                <a:gridCol w="4745576">
                  <a:extLst>
                    <a:ext uri="{9D8B030D-6E8A-4147-A177-3AD203B41FA5}">
                      <a16:colId xmlns:a16="http://schemas.microsoft.com/office/drawing/2014/main" val="3259050063"/>
                    </a:ext>
                  </a:extLst>
                </a:gridCol>
                <a:gridCol w="3272868">
                  <a:extLst>
                    <a:ext uri="{9D8B030D-6E8A-4147-A177-3AD203B41FA5}">
                      <a16:colId xmlns:a16="http://schemas.microsoft.com/office/drawing/2014/main" val="565670139"/>
                    </a:ext>
                  </a:extLst>
                </a:gridCol>
              </a:tblGrid>
              <a:tr h="330821">
                <a:tc>
                  <a:txBody>
                    <a:bodyPr/>
                    <a:lstStyle/>
                    <a:p>
                      <a:pPr algn="ctr"/>
                      <a:r>
                        <a:rPr lang="ja-JP" altLang="en-US" sz="1600" dirty="0">
                          <a:latin typeface="Book Antiqua" panose="02040602050305030304" pitchFamily="18" charset="0"/>
                        </a:rPr>
                        <a:t>論点</a:t>
                      </a:r>
                      <a:endParaRPr lang="en-IN" sz="1600" dirty="0">
                        <a:latin typeface="Book Antiqua" panose="02040602050305030304" pitchFamily="18" charset="0"/>
                      </a:endParaRPr>
                    </a:p>
                  </a:txBody>
                  <a:tcPr/>
                </a:tc>
                <a:tc>
                  <a:txBody>
                    <a:bodyPr/>
                    <a:lstStyle/>
                    <a:p>
                      <a:pPr algn="ctr"/>
                      <a:r>
                        <a:rPr lang="ja-JP" altLang="en-US" sz="1600" dirty="0">
                          <a:latin typeface="Book Antiqua" panose="02040602050305030304" pitchFamily="18" charset="0"/>
                        </a:rPr>
                        <a:t>解釈</a:t>
                      </a:r>
                      <a:endParaRPr lang="en-IN" sz="1600" dirty="0">
                        <a:latin typeface="Book Antiqua" panose="02040602050305030304" pitchFamily="18" charset="0"/>
                      </a:endParaRPr>
                    </a:p>
                  </a:txBody>
                  <a:tcPr/>
                </a:tc>
                <a:tc>
                  <a:txBody>
                    <a:bodyPr/>
                    <a:lstStyle/>
                    <a:p>
                      <a:pPr algn="ctr"/>
                      <a:r>
                        <a:rPr lang="ja-JP" altLang="en-US" sz="1600" dirty="0">
                          <a:latin typeface="Book Antiqua" panose="02040602050305030304" pitchFamily="18" charset="0"/>
                        </a:rPr>
                        <a:t>課題</a:t>
                      </a:r>
                      <a:endParaRPr lang="en-IN" sz="1600" dirty="0">
                        <a:latin typeface="Book Antiqua" panose="02040602050305030304" pitchFamily="18" charset="0"/>
                      </a:endParaRPr>
                    </a:p>
                  </a:txBody>
                  <a:tcPr/>
                </a:tc>
                <a:extLst>
                  <a:ext uri="{0D108BD9-81ED-4DB2-BD59-A6C34878D82A}">
                    <a16:rowId xmlns:a16="http://schemas.microsoft.com/office/drawing/2014/main" val="3462440013"/>
                  </a:ext>
                </a:extLst>
              </a:tr>
              <a:tr h="642276">
                <a:tc>
                  <a:txBody>
                    <a:bodyPr/>
                    <a:lstStyle/>
                    <a:p>
                      <a:pPr marL="533400" indent="-533400"/>
                      <a:r>
                        <a:rPr lang="en-US" altLang="ja-JP" sz="1600" dirty="0">
                          <a:latin typeface="Book Antiqua" panose="02040602050305030304" pitchFamily="18" charset="0"/>
                        </a:rPr>
                        <a:t>GST</a:t>
                      </a:r>
                      <a:r>
                        <a:rPr lang="ja-JP" altLang="en-US" sz="1600" dirty="0">
                          <a:latin typeface="Book Antiqua" panose="02040602050305030304" pitchFamily="18" charset="0"/>
                        </a:rPr>
                        <a:t>の課税対象となるか</a:t>
                      </a:r>
                    </a:p>
                  </a:txBody>
                  <a:tcPr/>
                </a:tc>
                <a:tc>
                  <a:txBody>
                    <a:bodyPr/>
                    <a:lstStyle/>
                    <a:p>
                      <a:pPr marL="373063" indent="-285750">
                        <a:buFont typeface="Arial" panose="020B0604020202020204" pitchFamily="34" charset="0"/>
                        <a:buChar char="•"/>
                      </a:pPr>
                      <a:r>
                        <a:rPr lang="ja-JP" altLang="en-US" sz="1600" dirty="0">
                          <a:latin typeface="Book Antiqua" panose="02040602050305030304" pitchFamily="18" charset="0"/>
                        </a:rPr>
                        <a:t>有償の場合には、</a:t>
                      </a:r>
                      <a:r>
                        <a:rPr lang="en-US" altLang="ja-JP" sz="1600" dirty="0">
                          <a:latin typeface="Book Antiqua" panose="02040602050305030304" pitchFamily="18" charset="0"/>
                        </a:rPr>
                        <a:t>18</a:t>
                      </a:r>
                      <a:r>
                        <a:rPr lang="ja-JP" altLang="en-US" sz="1600" dirty="0">
                          <a:latin typeface="Book Antiqua" panose="02040602050305030304" pitchFamily="18" charset="0"/>
                        </a:rPr>
                        <a:t>％の税率で課税対象となる。</a:t>
                      </a:r>
                      <a:endParaRPr lang="en-US" altLang="ja-JP" sz="1600" dirty="0">
                        <a:latin typeface="Book Antiqua" panose="02040602050305030304" pitchFamily="18" charset="0"/>
                      </a:endParaRPr>
                    </a:p>
                    <a:p>
                      <a:pPr marL="373063" indent="-285750">
                        <a:buFont typeface="Arial" panose="020B0604020202020204" pitchFamily="34" charset="0"/>
                        <a:buChar char="•"/>
                      </a:pPr>
                      <a:r>
                        <a:rPr lang="ja-JP" altLang="en-US" sz="1600" dirty="0">
                          <a:latin typeface="Book Antiqua" panose="02040602050305030304" pitchFamily="18" charset="0"/>
                        </a:rPr>
                        <a:t>無償の場合には、関連者間取引についてはその公正価値に対して課税対象な</a:t>
                      </a:r>
                      <a:r>
                        <a:rPr lang="ja-JP" altLang="en-US" sz="1600" kern="1200" dirty="0">
                          <a:solidFill>
                            <a:srgbClr val="000000"/>
                          </a:solidFill>
                          <a:latin typeface="Verdana" panose="020B0604030504040204" pitchFamily="34" charset="0"/>
                          <a:ea typeface="+mn-ea"/>
                          <a:cs typeface="+mn-cs"/>
                        </a:rPr>
                        <a:t>ると、</a:t>
                      </a:r>
                      <a:r>
                        <a:rPr lang="en-US" altLang="ja-JP" sz="1600" dirty="0">
                          <a:latin typeface="Book Antiqua" panose="02040602050305030304" pitchFamily="18" charset="0"/>
                        </a:rPr>
                        <a:t>GST</a:t>
                      </a:r>
                      <a:r>
                        <a:rPr lang="ja-JP" altLang="en-US" sz="1600" kern="1200" dirty="0">
                          <a:solidFill>
                            <a:srgbClr val="000000"/>
                          </a:solidFill>
                          <a:latin typeface="Verdana" panose="020B0604030504040204" pitchFamily="34" charset="0"/>
                          <a:ea typeface="+mn-ea"/>
                          <a:cs typeface="+mn-cs"/>
                        </a:rPr>
                        <a:t>課税当局が主張する可能性がある</a:t>
                      </a:r>
                      <a:endParaRPr lang="en-US" altLang="ja-JP" sz="1600" kern="1200" dirty="0">
                        <a:solidFill>
                          <a:srgbClr val="000000"/>
                        </a:solidFill>
                        <a:latin typeface="Verdana" panose="020B0604030504040204" pitchFamily="34" charset="0"/>
                        <a:ea typeface="+mn-ea"/>
                        <a:cs typeface="+mn-cs"/>
                      </a:endParaRPr>
                    </a:p>
                    <a:p>
                      <a:pPr marL="373063" indent="-285750">
                        <a:buFont typeface="Arial" panose="020B0604020202020204" pitchFamily="34" charset="0"/>
                        <a:buChar char="•"/>
                      </a:pPr>
                      <a:endParaRPr lang="en-IN" sz="1600" dirty="0">
                        <a:latin typeface="Book Antiqua" panose="02040602050305030304" pitchFamily="18" charset="0"/>
                      </a:endParaRPr>
                    </a:p>
                  </a:txBody>
                  <a:tcPr/>
                </a:tc>
                <a:tc>
                  <a:txBody>
                    <a:bodyPr/>
                    <a:lstStyle/>
                    <a:p>
                      <a:pPr marL="373063" indent="-285750">
                        <a:buFont typeface="Arial" panose="020B0604020202020204" pitchFamily="34" charset="0"/>
                        <a:buChar char="•"/>
                      </a:pPr>
                      <a:r>
                        <a:rPr lang="ja-JP" altLang="en-US" sz="1600" dirty="0">
                          <a:latin typeface="Book Antiqua" panose="02040602050305030304" pitchFamily="18" charset="0"/>
                        </a:rPr>
                        <a:t>無償の場合には、</a:t>
                      </a:r>
                      <a:r>
                        <a:rPr lang="en-US" altLang="ja-JP" sz="1600" dirty="0">
                          <a:latin typeface="Book Antiqua" panose="02040602050305030304" pitchFamily="18" charset="0"/>
                        </a:rPr>
                        <a:t>GST</a:t>
                      </a:r>
                      <a:r>
                        <a:rPr lang="ja-JP" altLang="en-US" sz="1600" kern="1200" dirty="0">
                          <a:solidFill>
                            <a:srgbClr val="000000"/>
                          </a:solidFill>
                          <a:latin typeface="Verdana" panose="020B0604030504040204" pitchFamily="34" charset="0"/>
                          <a:ea typeface="+mn-ea"/>
                          <a:cs typeface="+mn-cs"/>
                        </a:rPr>
                        <a:t>課税当局により独自の</a:t>
                      </a:r>
                      <a:r>
                        <a:rPr lang="ja-JP" altLang="en-US" sz="1600" dirty="0">
                          <a:latin typeface="Book Antiqua" panose="02040602050305030304" pitchFamily="18" charset="0"/>
                        </a:rPr>
                        <a:t>評価基準により評価される。</a:t>
                      </a:r>
                      <a:endParaRPr lang="en-IN" sz="1600" dirty="0">
                        <a:latin typeface="Book Antiqua" panose="02040602050305030304" pitchFamily="18" charset="0"/>
                      </a:endParaRPr>
                    </a:p>
                  </a:txBody>
                  <a:tcPr/>
                </a:tc>
                <a:extLst>
                  <a:ext uri="{0D108BD9-81ED-4DB2-BD59-A6C34878D82A}">
                    <a16:rowId xmlns:a16="http://schemas.microsoft.com/office/drawing/2014/main" val="3843405566"/>
                  </a:ext>
                </a:extLst>
              </a:tr>
              <a:tr h="655320">
                <a:tc>
                  <a:txBody>
                    <a:bodyPr/>
                    <a:lstStyle/>
                    <a:p>
                      <a:pPr marL="533400" indent="-533400"/>
                      <a:r>
                        <a:rPr lang="ja-JP" altLang="en-US" sz="1600" dirty="0">
                          <a:latin typeface="Book Antiqua" panose="02040602050305030304" pitchFamily="18" charset="0"/>
                        </a:rPr>
                        <a:t>所得税法における所得の</a:t>
                      </a:r>
                      <a:endParaRPr lang="en-US" altLang="ja-JP" sz="1600" dirty="0">
                        <a:latin typeface="Book Antiqua" panose="02040602050305030304" pitchFamily="18" charset="0"/>
                      </a:endParaRPr>
                    </a:p>
                    <a:p>
                      <a:pPr marL="533400" indent="-533400"/>
                      <a:r>
                        <a:rPr lang="ja-JP" altLang="en-US" sz="1600" dirty="0">
                          <a:latin typeface="Book Antiqua" panose="02040602050305030304" pitchFamily="18" charset="0"/>
                        </a:rPr>
                        <a:t>性質</a:t>
                      </a:r>
                    </a:p>
                  </a:txBody>
                  <a:tcPr/>
                </a:tc>
                <a:tc>
                  <a:txBody>
                    <a:bodyPr/>
                    <a:lstStyle/>
                    <a:p>
                      <a:pPr marL="373063" indent="-285750">
                        <a:buFont typeface="Arial" panose="020B0604020202020204" pitchFamily="34" charset="0"/>
                        <a:buChar char="•"/>
                      </a:pPr>
                      <a:r>
                        <a:rPr lang="ja-JP" altLang="en-US" sz="1600" dirty="0">
                          <a:latin typeface="Book Antiqua" panose="02040602050305030304" pitchFamily="18" charset="0"/>
                        </a:rPr>
                        <a:t>利子、技術役務料金又はその他所得のいずれに該当するか</a:t>
                      </a:r>
                      <a:endParaRPr lang="en-US" altLang="ja-JP" sz="1600" dirty="0">
                        <a:latin typeface="Book Antiqua" panose="02040602050305030304" pitchFamily="18" charset="0"/>
                      </a:endParaRP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rgbClr val="000000"/>
                          </a:solidFill>
                          <a:latin typeface="Book Antiqua" panose="02040602050305030304" pitchFamily="18" charset="0"/>
                        </a:rPr>
                        <a:t>最近では、所得税担当官は保証料を「その他所得」として課税する立場を取っている。</a:t>
                      </a:r>
                      <a:endParaRPr lang="en-US" altLang="ja-JP" sz="1600" dirty="0">
                        <a:solidFill>
                          <a:srgbClr val="000000"/>
                        </a:solidFill>
                        <a:latin typeface="Book Antiqua" panose="02040602050305030304" pitchFamily="18" charset="0"/>
                      </a:endParaRPr>
                    </a:p>
                    <a:p>
                      <a:pPr marL="373063" indent="-285750">
                        <a:buFont typeface="Arial" panose="020B0604020202020204" pitchFamily="34" charset="0"/>
                        <a:buChar char="•"/>
                      </a:pPr>
                      <a:endParaRPr lang="en-IN" sz="1600" dirty="0">
                        <a:latin typeface="Book Antiqua" panose="02040602050305030304" pitchFamily="18" charset="0"/>
                      </a:endParaRPr>
                    </a:p>
                  </a:txBody>
                  <a:tcPr/>
                </a:tc>
                <a:tc>
                  <a:txBody>
                    <a:bodyPr/>
                    <a:lstStyle/>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latin typeface="Book Antiqua" panose="02040602050305030304" pitchFamily="18" charset="0"/>
                        </a:rPr>
                        <a:t>その他所得とされた場合には、</a:t>
                      </a:r>
                      <a:r>
                        <a:rPr lang="ja-JP" altLang="en-US" sz="1600" kern="1200" dirty="0">
                          <a:solidFill>
                            <a:schemeClr val="dk1"/>
                          </a:solidFill>
                          <a:effectLst/>
                          <a:latin typeface="+mn-lt"/>
                          <a:ea typeface="+mn-ea"/>
                          <a:cs typeface="+mn-cs"/>
                        </a:rPr>
                        <a:t>非居住者である日本親会社は、インドにおいて基礎税率</a:t>
                      </a:r>
                      <a:r>
                        <a:rPr lang="en-US" altLang="ja-JP" sz="1600" kern="1200" dirty="0">
                          <a:solidFill>
                            <a:schemeClr val="dk1"/>
                          </a:solidFill>
                          <a:effectLst/>
                          <a:latin typeface="+mn-lt"/>
                          <a:ea typeface="+mn-ea"/>
                          <a:cs typeface="+mn-cs"/>
                        </a:rPr>
                        <a:t>40</a:t>
                      </a:r>
                      <a:r>
                        <a:rPr lang="ja-JP" altLang="en-US" sz="1600" kern="1200" dirty="0">
                          <a:solidFill>
                            <a:schemeClr val="dk1"/>
                          </a:solidFill>
                          <a:effectLst/>
                          <a:latin typeface="+mn-lt"/>
                          <a:ea typeface="+mn-ea"/>
                          <a:cs typeface="+mn-cs"/>
                        </a:rPr>
                        <a:t>％の課税を受けるリスクがある</a:t>
                      </a:r>
                      <a:endParaRPr lang="en-IN" sz="1600" dirty="0">
                        <a:latin typeface="Book Antiqua" panose="02040602050305030304" pitchFamily="18" charset="0"/>
                      </a:endParaRPr>
                    </a:p>
                  </a:txBody>
                  <a:tcPr/>
                </a:tc>
                <a:extLst>
                  <a:ext uri="{0D108BD9-81ED-4DB2-BD59-A6C34878D82A}">
                    <a16:rowId xmlns:a16="http://schemas.microsoft.com/office/drawing/2014/main" val="2161301894"/>
                  </a:ext>
                </a:extLst>
              </a:tr>
              <a:tr h="655320">
                <a:tc>
                  <a:txBody>
                    <a:bodyPr/>
                    <a:lstStyle/>
                    <a:p>
                      <a:pPr marL="533400" indent="-533400"/>
                      <a:r>
                        <a:rPr lang="ja-JP" altLang="en-US" sz="1600" dirty="0">
                          <a:latin typeface="Book Antiqua" panose="02040602050305030304" pitchFamily="18" charset="0"/>
                        </a:rPr>
                        <a:t>移転価格税制</a:t>
                      </a:r>
                    </a:p>
                  </a:txBody>
                  <a:tcPr/>
                </a:tc>
                <a:tc>
                  <a:txBody>
                    <a:bodyPr/>
                    <a:lstStyle/>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rgbClr val="000000"/>
                          </a:solidFill>
                          <a:latin typeface="Book Antiqua" panose="02040602050305030304" pitchFamily="18" charset="0"/>
                        </a:rPr>
                        <a:t>独立企業間価格を決定する必要がある。</a:t>
                      </a:r>
                      <a:endParaRPr lang="en-US" altLang="ja-JP" sz="1600" dirty="0">
                        <a:solidFill>
                          <a:srgbClr val="000000"/>
                        </a:solidFill>
                        <a:latin typeface="Book Antiqua" panose="02040602050305030304" pitchFamily="18" charset="0"/>
                      </a:endParaRPr>
                    </a:p>
                    <a:p>
                      <a:pPr marL="373063" indent="-285750">
                        <a:buFont typeface="Arial" panose="020B0604020202020204" pitchFamily="34" charset="0"/>
                        <a:buChar char="•"/>
                      </a:pPr>
                      <a:endParaRPr lang="en-IN" sz="1600" dirty="0">
                        <a:latin typeface="Book Antiqua" panose="02040602050305030304" pitchFamily="18" charset="0"/>
                      </a:endParaRPr>
                    </a:p>
                  </a:txBody>
                  <a:tcPr/>
                </a:tc>
                <a:tc>
                  <a:txBody>
                    <a:bodyPr/>
                    <a:lstStyle/>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latin typeface="Book Antiqua" panose="02040602050305030304" pitchFamily="18" charset="0"/>
                        </a:rPr>
                        <a:t>無償の場合に、移転価格課税の問題が生じ得る。</a:t>
                      </a:r>
                      <a:endParaRPr lang="en-US" altLang="ja-JP" sz="1600" dirty="0">
                        <a:latin typeface="Book Antiqua" panose="02040602050305030304" pitchFamily="18" charset="0"/>
                      </a:endParaRP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600" dirty="0">
                        <a:latin typeface="Book Antiqua" panose="02040602050305030304" pitchFamily="18" charset="0"/>
                      </a:endParaRPr>
                    </a:p>
                  </a:txBody>
                  <a:tcPr/>
                </a:tc>
                <a:extLst>
                  <a:ext uri="{0D108BD9-81ED-4DB2-BD59-A6C34878D82A}">
                    <a16:rowId xmlns:a16="http://schemas.microsoft.com/office/drawing/2014/main" val="1944526152"/>
                  </a:ext>
                </a:extLst>
              </a:tr>
            </a:tbl>
          </a:graphicData>
        </a:graphic>
      </p:graphicFrame>
    </p:spTree>
    <p:extLst>
      <p:ext uri="{BB962C8B-B14F-4D97-AF65-F5344CB8AC3E}">
        <p14:creationId xmlns:p14="http://schemas.microsoft.com/office/powerpoint/2010/main" val="113410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w angle view of modern skyscrapers rising straight up against a dramatic sky">
            <a:extLst>
              <a:ext uri="{FF2B5EF4-FFF2-40B4-BE49-F238E27FC236}">
                <a16:creationId xmlns:a16="http://schemas.microsoft.com/office/drawing/2014/main" id="{5F96E657-8685-8099-091F-F2C53C4B256B}"/>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25400"/>
            <a:ext cx="12192000" cy="6858000"/>
          </a:xfrm>
          <a:prstGeom prst="rect">
            <a:avLst/>
          </a:prstGeom>
        </p:spPr>
      </p:pic>
      <p:sp>
        <p:nvSpPr>
          <p:cNvPr id="3" name="Rectangle 2">
            <a:extLst>
              <a:ext uri="{FF2B5EF4-FFF2-40B4-BE49-F238E27FC236}">
                <a16:creationId xmlns:a16="http://schemas.microsoft.com/office/drawing/2014/main" id="{96926E76-054A-0CE5-5422-84389FF7D485}"/>
              </a:ext>
            </a:extLst>
          </p:cNvPr>
          <p:cNvSpPr/>
          <p:nvPr/>
        </p:nvSpPr>
        <p:spPr>
          <a:xfrm>
            <a:off x="0" y="4678326"/>
            <a:ext cx="12192000" cy="1105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13A58E4B-E1A3-BB35-F9CE-87BB008ECB14}"/>
              </a:ext>
            </a:extLst>
          </p:cNvPr>
          <p:cNvSpPr/>
          <p:nvPr/>
        </p:nvSpPr>
        <p:spPr>
          <a:xfrm>
            <a:off x="1186542" y="0"/>
            <a:ext cx="5715001"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US" sz="2400" b="1" dirty="0">
                <a:solidFill>
                  <a:schemeClr val="bg1"/>
                </a:solidFill>
                <a:latin typeface="Book Antiqua" panose="02040602050305030304" pitchFamily="18" charset="0"/>
              </a:rPr>
              <a:t>Japanese Chambers of Commerce and Industry in India (JCCII)</a:t>
            </a:r>
          </a:p>
          <a:p>
            <a:pPr marL="87313"/>
            <a:endParaRPr lang="en-US" sz="2400" b="1" dirty="0">
              <a:solidFill>
                <a:schemeClr val="bg1"/>
              </a:solidFill>
              <a:latin typeface="Book Antiqua" panose="02040602050305030304" pitchFamily="18" charset="0"/>
            </a:endParaRPr>
          </a:p>
          <a:p>
            <a:pPr marL="87313"/>
            <a:r>
              <a:rPr lang="en-US" sz="2400" dirty="0">
                <a:solidFill>
                  <a:schemeClr val="bg1"/>
                </a:solidFill>
                <a:latin typeface="Book Antiqua" panose="02040602050305030304" pitchFamily="18" charset="0"/>
              </a:rPr>
              <a:t>Session on tax issues pertaining to Corporate Guarantees and Arbitration Awards</a:t>
            </a:r>
          </a:p>
          <a:p>
            <a:pPr marL="87313"/>
            <a:endParaRPr lang="en-US" sz="2400" b="1" dirty="0">
              <a:solidFill>
                <a:schemeClr val="bg1"/>
              </a:solidFill>
              <a:latin typeface="Book Antiqua" panose="02040602050305030304" pitchFamily="18" charset="0"/>
            </a:endParaRPr>
          </a:p>
          <a:p>
            <a:pPr marL="87313"/>
            <a:r>
              <a:rPr lang="en-US" dirty="0">
                <a:solidFill>
                  <a:schemeClr val="bg1"/>
                </a:solidFill>
                <a:latin typeface="Book Antiqua" panose="02040602050305030304" pitchFamily="18" charset="0"/>
              </a:rPr>
              <a:t>14 December 2022</a:t>
            </a:r>
            <a:endParaRPr lang="en-IN" dirty="0"/>
          </a:p>
        </p:txBody>
      </p:sp>
      <p:sp>
        <p:nvSpPr>
          <p:cNvPr id="2" name="TextBox 1">
            <a:extLst>
              <a:ext uri="{FF2B5EF4-FFF2-40B4-BE49-F238E27FC236}">
                <a16:creationId xmlns:a16="http://schemas.microsoft.com/office/drawing/2014/main" id="{EB38DC9E-69F4-0D8D-91BF-6CA72C95B596}"/>
              </a:ext>
            </a:extLst>
          </p:cNvPr>
          <p:cNvSpPr txBox="1"/>
          <p:nvPr/>
        </p:nvSpPr>
        <p:spPr>
          <a:xfrm>
            <a:off x="4280322" y="5000386"/>
            <a:ext cx="4423145" cy="461665"/>
          </a:xfrm>
          <a:prstGeom prst="rect">
            <a:avLst/>
          </a:prstGeom>
          <a:noFill/>
        </p:spPr>
        <p:txBody>
          <a:bodyPr wrap="square" rtlCol="0">
            <a:spAutoFit/>
          </a:bodyPr>
          <a:lstStyle/>
          <a:p>
            <a:pPr algn="l"/>
            <a:r>
              <a:rPr lang="en-IN" sz="2400" dirty="0">
                <a:solidFill>
                  <a:sysClr val="windowText" lastClr="000000"/>
                </a:solidFill>
                <a:latin typeface="Arial Black" panose="020B0A04020102020204" pitchFamily="34" charset="0"/>
              </a:rPr>
              <a:t>    Lalit Vanjani &amp; Co.</a:t>
            </a:r>
          </a:p>
        </p:txBody>
      </p:sp>
      <p:pic>
        <p:nvPicPr>
          <p:cNvPr id="4" name="Picture 3">
            <a:extLst>
              <a:ext uri="{FF2B5EF4-FFF2-40B4-BE49-F238E27FC236}">
                <a16:creationId xmlns:a16="http://schemas.microsoft.com/office/drawing/2014/main" id="{46268CBA-EE26-8ABC-CD73-1F753FC13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29" y="4686089"/>
            <a:ext cx="2011998" cy="967148"/>
          </a:xfrm>
          <a:prstGeom prst="rect">
            <a:avLst/>
          </a:prstGeom>
        </p:spPr>
      </p:pic>
      <p:sp>
        <p:nvSpPr>
          <p:cNvPr id="5" name="Rectangle 2">
            <a:extLst>
              <a:ext uri="{FF2B5EF4-FFF2-40B4-BE49-F238E27FC236}">
                <a16:creationId xmlns:a16="http://schemas.microsoft.com/office/drawing/2014/main" id="{71D920A7-9622-7789-79B0-FBC72F2C32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6" name="Object 5">
            <a:extLst>
              <a:ext uri="{FF2B5EF4-FFF2-40B4-BE49-F238E27FC236}">
                <a16:creationId xmlns:a16="http://schemas.microsoft.com/office/drawing/2014/main" id="{6E2EDE69-D785-0251-FAB2-C6A59B30D1CB}"/>
              </a:ext>
            </a:extLst>
          </p:cNvPr>
          <p:cNvGraphicFramePr>
            <a:graphicFrameLocks noChangeAspect="1"/>
          </p:cNvGraphicFramePr>
          <p:nvPr/>
        </p:nvGraphicFramePr>
        <p:xfrm>
          <a:off x="0" y="4777800"/>
          <a:ext cx="2831526" cy="783726"/>
        </p:xfrm>
        <a:graphic>
          <a:graphicData uri="http://schemas.openxmlformats.org/presentationml/2006/ole">
            <mc:AlternateContent xmlns:mc="http://schemas.openxmlformats.org/markup-compatibility/2006">
              <mc:Choice xmlns:v="urn:schemas-microsoft-com:vml" Requires="v">
                <p:oleObj name="Bitmap Image" r:id="rId4" imgW="6515435" imgH="3575234" progId="Paint.Picture">
                  <p:embed/>
                </p:oleObj>
              </mc:Choice>
              <mc:Fallback>
                <p:oleObj name="Bitmap Image" r:id="rId4" imgW="6515435" imgH="3575234" progId="Paint.Picture">
                  <p:embed/>
                  <p:pic>
                    <p:nvPicPr>
                      <p:cNvPr id="6" name="Object 5">
                        <a:extLst>
                          <a:ext uri="{FF2B5EF4-FFF2-40B4-BE49-F238E27FC236}">
                            <a16:creationId xmlns:a16="http://schemas.microsoft.com/office/drawing/2014/main" id="{6E2EDE69-D785-0251-FAB2-C6A59B30D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77800"/>
                        <a:ext cx="2831526" cy="783726"/>
                      </a:xfrm>
                      <a:prstGeom prst="rect">
                        <a:avLst/>
                      </a:prstGeom>
                      <a:noFill/>
                    </p:spPr>
                  </p:pic>
                </p:oleObj>
              </mc:Fallback>
            </mc:AlternateContent>
          </a:graphicData>
        </a:graphic>
      </p:graphicFrame>
    </p:spTree>
    <p:extLst>
      <p:ext uri="{BB962C8B-B14F-4D97-AF65-F5344CB8AC3E}">
        <p14:creationId xmlns:p14="http://schemas.microsoft.com/office/powerpoint/2010/main" val="170023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ful adhesive taps and pen on open notebook">
            <a:extLst>
              <a:ext uri="{FF2B5EF4-FFF2-40B4-BE49-F238E27FC236}">
                <a16:creationId xmlns:a16="http://schemas.microsoft.com/office/drawing/2014/main" id="{D85F27F9-582E-3A38-E350-2D5387843F1F}"/>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1338943" y="1142999"/>
            <a:ext cx="4125686" cy="78377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US" sz="3600" dirty="0">
                <a:latin typeface="Book Antiqua" panose="02040602050305030304" pitchFamily="18" charset="0"/>
              </a:rPr>
              <a:t>Contents</a:t>
            </a:r>
            <a:endParaRPr lang="en-IN" sz="3600" dirty="0">
              <a:latin typeface="Book Antiqua" panose="02040602050305030304" pitchFamily="18" charset="0"/>
            </a:endParaRPr>
          </a:p>
        </p:txBody>
      </p:sp>
      <p:sp>
        <p:nvSpPr>
          <p:cNvPr id="8" name="Rectangle 7">
            <a:extLst>
              <a:ext uri="{FF2B5EF4-FFF2-40B4-BE49-F238E27FC236}">
                <a16:creationId xmlns:a16="http://schemas.microsoft.com/office/drawing/2014/main" id="{410901E9-D642-6B94-D4A1-0B48953CF30E}"/>
              </a:ext>
            </a:extLst>
          </p:cNvPr>
          <p:cNvSpPr/>
          <p:nvPr/>
        </p:nvSpPr>
        <p:spPr>
          <a:xfrm>
            <a:off x="1338943" y="1926769"/>
            <a:ext cx="4125686" cy="3679373"/>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0213" indent="-342900">
              <a:buFont typeface="Arial" panose="020B0604020202020204" pitchFamily="34" charset="0"/>
              <a:buChar char="•"/>
            </a:pPr>
            <a:r>
              <a:rPr lang="en-US" sz="2400" dirty="0">
                <a:solidFill>
                  <a:schemeClr val="tx1"/>
                </a:solidFill>
                <a:latin typeface="Book Antiqua" panose="02040602050305030304" pitchFamily="18" charset="0"/>
              </a:rPr>
              <a:t>Corporate Guarantee</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Background</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GST issues</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Income-tax issues</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Transfer Pricing issues</a:t>
            </a:r>
          </a:p>
          <a:p>
            <a:pPr marL="430213" indent="-342900">
              <a:buFont typeface="Arial" panose="020B0604020202020204" pitchFamily="34" charset="0"/>
              <a:buChar char="•"/>
            </a:pPr>
            <a:endParaRPr lang="en-US" sz="2400" dirty="0">
              <a:solidFill>
                <a:schemeClr val="tx1"/>
              </a:solidFill>
              <a:latin typeface="Book Antiqua" panose="02040602050305030304" pitchFamily="18" charset="0"/>
            </a:endParaRPr>
          </a:p>
          <a:p>
            <a:pPr marL="430213" indent="-342900">
              <a:buFont typeface="Arial" panose="020B0604020202020204" pitchFamily="34" charset="0"/>
              <a:buChar char="•"/>
            </a:pPr>
            <a:r>
              <a:rPr lang="en-US" sz="2400" dirty="0">
                <a:solidFill>
                  <a:schemeClr val="tx1"/>
                </a:solidFill>
                <a:latin typeface="Book Antiqua" panose="02040602050305030304" pitchFamily="18" charset="0"/>
              </a:rPr>
              <a:t>Arbitration award</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Background</a:t>
            </a:r>
          </a:p>
          <a:p>
            <a:pPr marL="887413" lvl="1" indent="-342900">
              <a:buFont typeface="Calibri" panose="020F0502020204030204" pitchFamily="34" charset="0"/>
              <a:buChar char="‒"/>
            </a:pPr>
            <a:r>
              <a:rPr lang="en-US" sz="2000" dirty="0">
                <a:solidFill>
                  <a:schemeClr val="tx1"/>
                </a:solidFill>
                <a:latin typeface="Book Antiqua" panose="02040602050305030304" pitchFamily="18" charset="0"/>
              </a:rPr>
              <a:t>Taxability in the hands of recipient</a:t>
            </a:r>
          </a:p>
          <a:p>
            <a:pPr marL="87313"/>
            <a:endParaRPr lang="en-IN"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2885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enic daytime city street view">
            <a:extLst>
              <a:ext uri="{FF2B5EF4-FFF2-40B4-BE49-F238E27FC236}">
                <a16:creationId xmlns:a16="http://schemas.microsoft.com/office/drawing/2014/main" id="{4EA65EF1-FA59-EBE9-DE77-8C604525A4E6}"/>
              </a:ext>
            </a:extLst>
          </p:cNvPr>
          <p:cNvPicPr>
            <a:picLocks noChangeAspect="1"/>
          </p:cNvPicPr>
          <p:nvPr/>
        </p:nvPicPr>
        <p:blipFill rotWithShape="1">
          <a:blip r:embed="rId2">
            <a:extLst>
              <a:ext uri="{28A0092B-C50C-407E-A947-70E740481C1C}">
                <a14:useLocalDpi xmlns:a14="http://schemas.microsoft.com/office/drawing/2010/main" val="0"/>
              </a:ext>
            </a:extLst>
          </a:blip>
          <a:srcRect t="-92" b="1578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0" y="4702628"/>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3600" dirty="0">
                <a:latin typeface="Book Antiqua" panose="02040602050305030304" pitchFamily="18" charset="0"/>
              </a:rPr>
              <a:t>Corporate Guarantee</a:t>
            </a:r>
            <a:endParaRPr lang="en-IN" sz="3600" dirty="0">
              <a:latin typeface="Book Antiqua" panose="02040602050305030304" pitchFamily="18" charset="0"/>
            </a:endParaRPr>
          </a:p>
        </p:txBody>
      </p:sp>
      <p:sp>
        <p:nvSpPr>
          <p:cNvPr id="5" name="Isosceles Triangle 4">
            <a:extLst>
              <a:ext uri="{FF2B5EF4-FFF2-40B4-BE49-F238E27FC236}">
                <a16:creationId xmlns:a16="http://schemas.microsoft.com/office/drawing/2014/main" id="{D7E21375-B208-9904-AE91-FBB9553B9935}"/>
              </a:ext>
            </a:extLst>
          </p:cNvPr>
          <p:cNvSpPr/>
          <p:nvPr/>
        </p:nvSpPr>
        <p:spPr>
          <a:xfrm flipH="1" flipV="1">
            <a:off x="0" y="5486399"/>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Isosceles Triangle 5">
            <a:extLst>
              <a:ext uri="{FF2B5EF4-FFF2-40B4-BE49-F238E27FC236}">
                <a16:creationId xmlns:a16="http://schemas.microsoft.com/office/drawing/2014/main" id="{646936C9-7F67-AB05-0FE8-A729B5DF97FE}"/>
              </a:ext>
            </a:extLst>
          </p:cNvPr>
          <p:cNvSpPr/>
          <p:nvPr/>
        </p:nvSpPr>
        <p:spPr>
          <a:xfrm>
            <a:off x="11310257" y="4332513"/>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2">
            <a:extLst>
              <a:ext uri="{FF2B5EF4-FFF2-40B4-BE49-F238E27FC236}">
                <a16:creationId xmlns:a16="http://schemas.microsoft.com/office/drawing/2014/main" id="{9AC39FCB-E6A0-43F5-C4A5-D7FA5AC914F7}"/>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solidFill>
                  <a:schemeClr val="bg1"/>
                </a:solidFill>
                <a:latin typeface="Book Antiqua" panose="02040602050305030304" pitchFamily="18" charset="0"/>
              </a:rPr>
              <a:pPr algn="ctr">
                <a:spcBef>
                  <a:spcPts val="450"/>
                </a:spcBef>
                <a:buSzPct val="100000"/>
                <a:buFont typeface="Arial" panose="020B0604020202020204" pitchFamily="34" charset="0"/>
                <a:buNone/>
                <a:defRPr/>
              </a:pPr>
              <a:t>42</a:t>
            </a:fld>
            <a:endParaRPr lang="en-US" altLang="en-US" sz="1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7345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55" y="276666"/>
            <a:ext cx="10515600" cy="1017361"/>
          </a:xfrm>
        </p:spPr>
        <p:txBody>
          <a:bodyPr>
            <a:normAutofit/>
          </a:bodyPr>
          <a:lstStyle/>
          <a:p>
            <a:r>
              <a:rPr lang="en-IN" altLang="ja-JP" sz="3600" b="1" dirty="0">
                <a:latin typeface="Book Antiqua" panose="02040602050305030304" pitchFamily="18" charset="0"/>
              </a:rPr>
              <a:t>Corporate Guarantee</a:t>
            </a:r>
            <a:r>
              <a:rPr lang="en-US" sz="3600" b="1" dirty="0">
                <a:latin typeface="Book Antiqua" panose="02040602050305030304" pitchFamily="18" charset="0"/>
              </a:rPr>
              <a:t>– </a:t>
            </a:r>
            <a:r>
              <a:rPr lang="en-IN" altLang="ja-JP" sz="3600" b="1" dirty="0">
                <a:latin typeface="Book Antiqua" panose="02040602050305030304" pitchFamily="18" charset="0"/>
              </a:rPr>
              <a:t>Compilation of key points</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434212"/>
            <a:ext cx="10926906" cy="593110"/>
          </a:xfrm>
        </p:spPr>
        <p:txBody>
          <a:bodyPr>
            <a:normAutofit/>
          </a:bodyPr>
          <a:lstStyle/>
          <a:p>
            <a:pPr marL="271463" indent="-271463">
              <a:lnSpc>
                <a:spcPct val="100000"/>
              </a:lnSpc>
              <a:spcBef>
                <a:spcPts val="0"/>
              </a:spcBef>
            </a:pPr>
            <a:r>
              <a:rPr lang="en-IN" altLang="ja-JP" sz="1700" dirty="0">
                <a:solidFill>
                  <a:srgbClr val="000000"/>
                </a:solidFill>
                <a:latin typeface="Book Antiqua" panose="02040602050305030304" pitchFamily="18" charset="0"/>
              </a:rPr>
              <a:t>Regarding Corporate Guarantee</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5896969"/>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43</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9A1A4DA7-67F2-ED92-313D-91F35906B829}"/>
              </a:ext>
            </a:extLst>
          </p:cNvPr>
          <p:cNvGraphicFramePr>
            <a:graphicFrameLocks noGrp="1"/>
          </p:cNvGraphicFramePr>
          <p:nvPr/>
        </p:nvGraphicFramePr>
        <p:xfrm>
          <a:off x="831242" y="1935898"/>
          <a:ext cx="10529515" cy="3942701"/>
        </p:xfrm>
        <a:graphic>
          <a:graphicData uri="http://schemas.openxmlformats.org/drawingml/2006/table">
            <a:tbl>
              <a:tblPr firstRow="1" bandRow="1">
                <a:tableStyleId>{21E4AEA4-8DFA-4A89-87EB-49C32662AFE0}</a:tableStyleId>
              </a:tblPr>
              <a:tblGrid>
                <a:gridCol w="1840396">
                  <a:extLst>
                    <a:ext uri="{9D8B030D-6E8A-4147-A177-3AD203B41FA5}">
                      <a16:colId xmlns:a16="http://schemas.microsoft.com/office/drawing/2014/main" val="67523967"/>
                    </a:ext>
                  </a:extLst>
                </a:gridCol>
                <a:gridCol w="4603805">
                  <a:extLst>
                    <a:ext uri="{9D8B030D-6E8A-4147-A177-3AD203B41FA5}">
                      <a16:colId xmlns:a16="http://schemas.microsoft.com/office/drawing/2014/main" val="3259050063"/>
                    </a:ext>
                  </a:extLst>
                </a:gridCol>
                <a:gridCol w="4085314">
                  <a:extLst>
                    <a:ext uri="{9D8B030D-6E8A-4147-A177-3AD203B41FA5}">
                      <a16:colId xmlns:a16="http://schemas.microsoft.com/office/drawing/2014/main" val="565670139"/>
                    </a:ext>
                  </a:extLst>
                </a:gridCol>
              </a:tblGrid>
              <a:tr h="330821">
                <a:tc>
                  <a:txBody>
                    <a:bodyPr/>
                    <a:lstStyle/>
                    <a:p>
                      <a:pPr algn="ctr"/>
                      <a:r>
                        <a:rPr lang="en-IN" sz="1400" dirty="0">
                          <a:latin typeface="Book Antiqua" panose="02040602050305030304" pitchFamily="18" charset="0"/>
                        </a:rPr>
                        <a:t>Discussion point</a:t>
                      </a:r>
                    </a:p>
                  </a:txBody>
                  <a:tcPr/>
                </a:tc>
                <a:tc>
                  <a:txBody>
                    <a:bodyPr/>
                    <a:lstStyle/>
                    <a:p>
                      <a:pPr algn="ctr"/>
                      <a:r>
                        <a:rPr lang="en-IN" altLang="ja-JP" sz="1400" dirty="0">
                          <a:latin typeface="Book Antiqua" panose="02040602050305030304" pitchFamily="18" charset="0"/>
                        </a:rPr>
                        <a:t>Interpretation</a:t>
                      </a:r>
                      <a:endParaRPr lang="en-IN" sz="1400" dirty="0">
                        <a:latin typeface="Book Antiqua" panose="02040602050305030304" pitchFamily="18" charset="0"/>
                      </a:endParaRPr>
                    </a:p>
                  </a:txBody>
                  <a:tcPr/>
                </a:tc>
                <a:tc>
                  <a:txBody>
                    <a:bodyPr/>
                    <a:lstStyle/>
                    <a:p>
                      <a:pPr algn="ctr"/>
                      <a:r>
                        <a:rPr lang="en-IN" altLang="ja-JP" sz="1400" dirty="0">
                          <a:latin typeface="Book Antiqua" panose="02040602050305030304" pitchFamily="18" charset="0"/>
                        </a:rPr>
                        <a:t>Issues</a:t>
                      </a:r>
                      <a:endParaRPr lang="en-IN" sz="1400" dirty="0">
                        <a:latin typeface="Book Antiqua" panose="02040602050305030304" pitchFamily="18" charset="0"/>
                      </a:endParaRPr>
                    </a:p>
                  </a:txBody>
                  <a:tcPr/>
                </a:tc>
                <a:extLst>
                  <a:ext uri="{0D108BD9-81ED-4DB2-BD59-A6C34878D82A}">
                    <a16:rowId xmlns:a16="http://schemas.microsoft.com/office/drawing/2014/main" val="3462440013"/>
                  </a:ext>
                </a:extLst>
              </a:tr>
              <a:tr h="642276">
                <a:tc>
                  <a:txBody>
                    <a:bodyPr/>
                    <a:lstStyle/>
                    <a:p>
                      <a:pPr marL="0" indent="0"/>
                      <a:r>
                        <a:rPr lang="en-US" altLang="ja-JP" sz="1400" dirty="0">
                          <a:latin typeface="Book Antiqua" panose="02040602050305030304" pitchFamily="18" charset="0"/>
                        </a:rPr>
                        <a:t>Would GST be leviable</a:t>
                      </a:r>
                      <a:endParaRPr lang="ja-JP" altLang="en-US" sz="1400" dirty="0">
                        <a:latin typeface="Book Antiqua" panose="02040602050305030304" pitchFamily="18" charset="0"/>
                      </a:endParaRPr>
                    </a:p>
                  </a:txBody>
                  <a:tcPr/>
                </a:tc>
                <a:tc>
                  <a:txBody>
                    <a:bodyPr/>
                    <a:lstStyle/>
                    <a:p>
                      <a:pPr marL="373063" indent="-285750">
                        <a:buFont typeface="Arial" panose="020B0604020202020204" pitchFamily="34" charset="0"/>
                        <a:buChar char="•"/>
                      </a:pPr>
                      <a:r>
                        <a:rPr lang="en-IN" sz="1400" dirty="0">
                          <a:latin typeface="Book Antiqua" panose="02040602050305030304" pitchFamily="18" charset="0"/>
                        </a:rPr>
                        <a:t>Taxable @ 18% if guarantee commission is charged by parent entity</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sng" dirty="0">
                          <a:solidFill>
                            <a:srgbClr val="000000"/>
                          </a:solidFill>
                          <a:latin typeface="Book Antiqua" panose="02040602050305030304" pitchFamily="18" charset="0"/>
                        </a:rPr>
                        <a:t>Where fee is not being charged</a:t>
                      </a:r>
                      <a:r>
                        <a:rPr lang="en-US" sz="1400" dirty="0">
                          <a:solidFill>
                            <a:srgbClr val="000000"/>
                          </a:solidFill>
                          <a:latin typeface="Book Antiqua" panose="02040602050305030304" pitchFamily="18" charset="0"/>
                        </a:rPr>
                        <a:t> for providing corporate guarantee, the revenue authorities may allege that GST is still chargeable on a fair value because transaction is considered as ‘Supply of services’ between related parties.</a:t>
                      </a:r>
                    </a:p>
                    <a:p>
                      <a:pPr marL="373063" indent="-285750">
                        <a:buFont typeface="Arial" panose="020B0604020202020204" pitchFamily="34" charset="0"/>
                        <a:buChar char="•"/>
                      </a:pPr>
                      <a:endParaRPr lang="en-IN" sz="1400" dirty="0">
                        <a:latin typeface="Book Antiqua" panose="02040602050305030304" pitchFamily="18" charset="0"/>
                      </a:endParaRPr>
                    </a:p>
                  </a:txBody>
                  <a:tcPr/>
                </a:tc>
                <a:tc>
                  <a:txBody>
                    <a:bodyPr/>
                    <a:lstStyle/>
                    <a:p>
                      <a:pPr marL="373063" indent="-285750">
                        <a:buFont typeface="Arial" panose="020B0604020202020204" pitchFamily="34" charset="0"/>
                        <a:buChar char="•"/>
                      </a:pPr>
                      <a:r>
                        <a:rPr lang="en-IN" altLang="ja-JP" sz="1400" dirty="0">
                          <a:latin typeface="Book Antiqua" panose="02040602050305030304" pitchFamily="18" charset="0"/>
                        </a:rPr>
                        <a:t>Where fee is not charged GST department would follow their own valuation principle. </a:t>
                      </a:r>
                      <a:endParaRPr lang="en-IN" sz="1400" dirty="0">
                        <a:latin typeface="Book Antiqua" panose="02040602050305030304" pitchFamily="18" charset="0"/>
                      </a:endParaRPr>
                    </a:p>
                  </a:txBody>
                  <a:tcPr/>
                </a:tc>
                <a:extLst>
                  <a:ext uri="{0D108BD9-81ED-4DB2-BD59-A6C34878D82A}">
                    <a16:rowId xmlns:a16="http://schemas.microsoft.com/office/drawing/2014/main" val="3843405566"/>
                  </a:ext>
                </a:extLst>
              </a:tr>
              <a:tr h="655320">
                <a:tc>
                  <a:txBody>
                    <a:bodyPr/>
                    <a:lstStyle/>
                    <a:p>
                      <a:pPr marL="0" indent="0"/>
                      <a:r>
                        <a:rPr lang="en-IN" altLang="ja-JP" sz="1400" dirty="0">
                          <a:latin typeface="Book Antiqua" panose="02040602050305030304" pitchFamily="18" charset="0"/>
                        </a:rPr>
                        <a:t>Nature of income as per the income tax lax</a:t>
                      </a:r>
                      <a:endParaRPr lang="ja-JP" altLang="en-US" sz="1400" dirty="0">
                        <a:latin typeface="Book Antiqua" panose="02040602050305030304" pitchFamily="18" charset="0"/>
                      </a:endParaRPr>
                    </a:p>
                  </a:txBody>
                  <a:tcPr/>
                </a:tc>
                <a:tc>
                  <a:txBody>
                    <a:bodyPr/>
                    <a:lstStyle/>
                    <a:p>
                      <a:pPr marL="373063" indent="-285750">
                        <a:buFont typeface="Arial" panose="020B0604020202020204" pitchFamily="34" charset="0"/>
                        <a:buChar char="•"/>
                      </a:pPr>
                      <a:r>
                        <a:rPr lang="en-IN" sz="1400" dirty="0">
                          <a:latin typeface="Book Antiqua" panose="02040602050305030304" pitchFamily="18" charset="0"/>
                        </a:rPr>
                        <a:t>Is it interest, technical service charges or other income?</a:t>
                      </a:r>
                    </a:p>
                    <a:p>
                      <a:pPr marL="373063" indent="-285750">
                        <a:buFont typeface="Arial" panose="020B0604020202020204" pitchFamily="34" charset="0"/>
                        <a:buChar char="•"/>
                      </a:pPr>
                      <a:r>
                        <a:rPr lang="en-IN" sz="1400" dirty="0">
                          <a:latin typeface="Book Antiqua" panose="02040602050305030304" pitchFamily="18" charset="0"/>
                        </a:rPr>
                        <a:t>More recently, income tax officials have taken the position of taxing guarantee fees as "other income."</a:t>
                      </a:r>
                    </a:p>
                  </a:txBody>
                  <a:tcPr/>
                </a:tc>
                <a:tc>
                  <a:txBody>
                    <a:bodyPr/>
                    <a:lstStyle/>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a:latin typeface="Book Antiqua" panose="02040602050305030304" pitchFamily="18" charset="0"/>
                        </a:rPr>
                        <a:t>Non-resident Japanese parent company risks being taxed at a base rate of 40% in India if classified as other income</a:t>
                      </a:r>
                    </a:p>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a:latin typeface="Book Antiqua" panose="02040602050305030304" pitchFamily="18" charset="0"/>
                        </a:rPr>
                        <a:t>Possibility of claiming it as business income not taxable in India?</a:t>
                      </a:r>
                    </a:p>
                  </a:txBody>
                  <a:tcPr/>
                </a:tc>
                <a:extLst>
                  <a:ext uri="{0D108BD9-81ED-4DB2-BD59-A6C34878D82A}">
                    <a16:rowId xmlns:a16="http://schemas.microsoft.com/office/drawing/2014/main" val="2161301894"/>
                  </a:ext>
                </a:extLst>
              </a:tr>
              <a:tr h="655320">
                <a:tc>
                  <a:txBody>
                    <a:bodyPr/>
                    <a:lstStyle/>
                    <a:p>
                      <a:pPr marL="533400" indent="-533400"/>
                      <a:r>
                        <a:rPr lang="ja-JP" altLang="en-US" sz="1400" dirty="0">
                          <a:latin typeface="Book Antiqua" panose="02040602050305030304" pitchFamily="18" charset="0"/>
                        </a:rPr>
                        <a:t> </a:t>
                      </a:r>
                      <a:r>
                        <a:rPr lang="en-IN" altLang="ja-JP" sz="1400" dirty="0">
                          <a:latin typeface="Book Antiqua" panose="02040602050305030304" pitchFamily="18" charset="0"/>
                        </a:rPr>
                        <a:t>TP Regulations</a:t>
                      </a:r>
                      <a:endParaRPr lang="ja-JP" altLang="en-US" sz="1400" dirty="0">
                        <a:latin typeface="Book Antiqua" panose="02040602050305030304" pitchFamily="18" charset="0"/>
                      </a:endParaRPr>
                    </a:p>
                  </a:txBody>
                  <a:tcPr/>
                </a:tc>
                <a:tc>
                  <a:txBody>
                    <a:bodyPr/>
                    <a:lstStyle/>
                    <a:p>
                      <a:pPr marL="373063" indent="-285750">
                        <a:buFont typeface="Arial" panose="020B0604020202020204" pitchFamily="34" charset="0"/>
                        <a:buChar char="•"/>
                      </a:pPr>
                      <a:r>
                        <a:rPr lang="en-IN" sz="1400" dirty="0">
                          <a:latin typeface="Book Antiqua" panose="02040602050305030304" pitchFamily="18" charset="0"/>
                        </a:rPr>
                        <a:t>The arms length price needs to be determined</a:t>
                      </a:r>
                    </a:p>
                  </a:txBody>
                  <a:tcPr/>
                </a:tc>
                <a:tc>
                  <a:txBody>
                    <a:bodyPr/>
                    <a:lstStyle/>
                    <a:p>
                      <a:pPr marL="37306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400" dirty="0">
                          <a:latin typeface="Book Antiqua" panose="02040602050305030304" pitchFamily="18" charset="0"/>
                        </a:rPr>
                        <a:t>Challenge will  be more where fee is not charged </a:t>
                      </a:r>
                    </a:p>
                  </a:txBody>
                  <a:tcPr/>
                </a:tc>
                <a:extLst>
                  <a:ext uri="{0D108BD9-81ED-4DB2-BD59-A6C34878D82A}">
                    <a16:rowId xmlns:a16="http://schemas.microsoft.com/office/drawing/2014/main" val="1944526152"/>
                  </a:ext>
                </a:extLst>
              </a:tr>
            </a:tbl>
          </a:graphicData>
        </a:graphic>
      </p:graphicFrame>
    </p:spTree>
    <p:extLst>
      <p:ext uri="{BB962C8B-B14F-4D97-AF65-F5344CB8AC3E}">
        <p14:creationId xmlns:p14="http://schemas.microsoft.com/office/powerpoint/2010/main" val="364752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Background</a:t>
            </a:r>
          </a:p>
        </p:txBody>
      </p:sp>
      <p:sp>
        <p:nvSpPr>
          <p:cNvPr id="3" name="Content Placeholder 2"/>
          <p:cNvSpPr>
            <a:spLocks noGrp="1"/>
          </p:cNvSpPr>
          <p:nvPr>
            <p:ph idx="1"/>
          </p:nvPr>
        </p:nvSpPr>
        <p:spPr>
          <a:xfrm>
            <a:off x="661000" y="1755322"/>
            <a:ext cx="6316040" cy="4705188"/>
          </a:xfrm>
        </p:spPr>
        <p:txBody>
          <a:bodyPr>
            <a:noAutofit/>
          </a:bodyPr>
          <a:lstStyle/>
          <a:p>
            <a:pPr>
              <a:lnSpc>
                <a:spcPct val="100000"/>
              </a:lnSpc>
              <a:spcBef>
                <a:spcPts val="0"/>
              </a:spcBef>
            </a:pPr>
            <a:r>
              <a:rPr lang="en-US" sz="1700" b="0" i="0" u="none" strike="noStrike" baseline="0" dirty="0">
                <a:solidFill>
                  <a:srgbClr val="000000"/>
                </a:solidFill>
                <a:latin typeface="Book Antiqua" panose="02040602050305030304" pitchFamily="18" charset="0"/>
              </a:rPr>
              <a:t>Generally, the term “guarantee” as per Black’s Law dictionary is understood as </a:t>
            </a:r>
            <a:r>
              <a:rPr lang="en-US" sz="1700" b="0" i="1" u="none" strike="noStrike" baseline="0" dirty="0">
                <a:solidFill>
                  <a:srgbClr val="000000"/>
                </a:solidFill>
                <a:latin typeface="Book Antiqua" panose="02040602050305030304" pitchFamily="18" charset="0"/>
              </a:rPr>
              <a:t>to promise that a contract or legal act will be duly carried out</a:t>
            </a:r>
            <a:r>
              <a:rPr lang="en-US" sz="1700" b="0" i="0" u="none" strike="noStrike" baseline="0" dirty="0">
                <a:solidFill>
                  <a:srgbClr val="000000"/>
                </a:solidFill>
                <a:latin typeface="Book Antiqua" panose="02040602050305030304" pitchFamily="18" charset="0"/>
              </a:rPr>
              <a:t>. </a:t>
            </a:r>
          </a:p>
          <a:p>
            <a:pPr>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en-US" sz="1700" b="0" i="0" u="none" strike="noStrike" baseline="0" dirty="0">
                <a:solidFill>
                  <a:srgbClr val="000000"/>
                </a:solidFill>
                <a:latin typeface="Book Antiqua" panose="02040602050305030304" pitchFamily="18" charset="0"/>
              </a:rPr>
              <a:t>In the corporate and banking realm, “corporate guaranties” are executed to cover the risk for loans obtained by subsidiaries and to safeguard interests.</a:t>
            </a:r>
          </a:p>
          <a:p>
            <a:pPr>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en-US" sz="1700" dirty="0">
                <a:solidFill>
                  <a:srgbClr val="000000"/>
                </a:solidFill>
                <a:latin typeface="Book Antiqua" panose="02040602050305030304" pitchFamily="18" charset="0"/>
              </a:rPr>
              <a:t>The entity providing the Corporate Guarantee may or may not charge a ‘Guarantee Fee’ from the company obtaining the loan.</a:t>
            </a:r>
          </a:p>
          <a:p>
            <a:pPr>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en-US" sz="1700" dirty="0">
                <a:latin typeface="Book Antiqua" panose="02040602050305030304" pitchFamily="18" charset="0"/>
              </a:rPr>
              <a:t>Also, corporate guarantee, is generally unsecured, which means it is not secured by or tied to any specific asset of the surety. </a:t>
            </a:r>
          </a:p>
          <a:p>
            <a:pPr>
              <a:lnSpc>
                <a:spcPct val="100000"/>
              </a:lnSpc>
              <a:spcBef>
                <a:spcPts val="0"/>
              </a:spcBef>
            </a:pPr>
            <a:endParaRPr lang="en-US" sz="1700" dirty="0">
              <a:latin typeface="Book Antiqua" panose="02040602050305030304" pitchFamily="18" charset="0"/>
            </a:endParaRPr>
          </a:p>
          <a:p>
            <a:pPr>
              <a:lnSpc>
                <a:spcPct val="100000"/>
              </a:lnSpc>
              <a:spcBef>
                <a:spcPts val="0"/>
              </a:spcBef>
            </a:pPr>
            <a:r>
              <a:rPr lang="en-US" sz="1700" dirty="0">
                <a:latin typeface="Book Antiqua" panose="02040602050305030304" pitchFamily="18" charset="0"/>
              </a:rPr>
              <a:t>Under Indian Companies Act, corporate guarantee can be given under holding-subsidiary relationship only.</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44</a:t>
            </a:fld>
            <a:endParaRPr lang="en-US" altLang="en-US" sz="1400" dirty="0">
              <a:latin typeface="Book Antiqua" panose="02040602050305030304" pitchFamily="18" charset="0"/>
            </a:endParaRPr>
          </a:p>
        </p:txBody>
      </p:sp>
      <p:grpSp>
        <p:nvGrpSpPr>
          <p:cNvPr id="41" name="Group 40">
            <a:extLst>
              <a:ext uri="{FF2B5EF4-FFF2-40B4-BE49-F238E27FC236}">
                <a16:creationId xmlns:a16="http://schemas.microsoft.com/office/drawing/2014/main" id="{9DC94AF1-C8D6-D3B0-E81C-64D1222F05E3}"/>
              </a:ext>
            </a:extLst>
          </p:cNvPr>
          <p:cNvGrpSpPr/>
          <p:nvPr/>
        </p:nvGrpSpPr>
        <p:grpSpPr>
          <a:xfrm>
            <a:off x="7115245" y="1937091"/>
            <a:ext cx="4607362" cy="3617118"/>
            <a:chOff x="6851045" y="1937091"/>
            <a:chExt cx="4607362" cy="3617118"/>
          </a:xfrm>
        </p:grpSpPr>
        <p:cxnSp>
          <p:nvCxnSpPr>
            <p:cNvPr id="26" name="Straight Arrow Connector 25">
              <a:extLst>
                <a:ext uri="{FF2B5EF4-FFF2-40B4-BE49-F238E27FC236}">
                  <a16:creationId xmlns:a16="http://schemas.microsoft.com/office/drawing/2014/main" id="{C697F744-77AD-D276-1C17-9ABCFC638801}"/>
                </a:ext>
              </a:extLst>
            </p:cNvPr>
            <p:cNvCxnSpPr/>
            <p:nvPr/>
          </p:nvCxnSpPr>
          <p:spPr>
            <a:xfrm flipV="1">
              <a:off x="10160000" y="2797063"/>
              <a:ext cx="0" cy="1883794"/>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35C6589-F3F2-5E2A-AE1E-984334592F6E}"/>
                </a:ext>
              </a:extLst>
            </p:cNvPr>
            <p:cNvSpPr/>
            <p:nvPr/>
          </p:nvSpPr>
          <p:spPr>
            <a:xfrm>
              <a:off x="9873343" y="4680857"/>
              <a:ext cx="1371600" cy="859972"/>
            </a:xfrm>
            <a:prstGeom prst="roundRect">
              <a:avLst>
                <a:gd name="adj" fmla="val 1793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Indian Company</a:t>
              </a:r>
              <a:endParaRPr lang="en-IN" dirty="0">
                <a:latin typeface="Book Antiqua" panose="02040602050305030304" pitchFamily="18" charset="0"/>
              </a:endParaRPr>
            </a:p>
          </p:txBody>
        </p:sp>
        <p:sp>
          <p:nvSpPr>
            <p:cNvPr id="30" name="Rectangle: Rounded Corners 29">
              <a:extLst>
                <a:ext uri="{FF2B5EF4-FFF2-40B4-BE49-F238E27FC236}">
                  <a16:creationId xmlns:a16="http://schemas.microsoft.com/office/drawing/2014/main" id="{4CDE23B5-E5E7-6C51-4CC6-38CB3A2030E4}"/>
                </a:ext>
              </a:extLst>
            </p:cNvPr>
            <p:cNvSpPr/>
            <p:nvPr/>
          </p:nvSpPr>
          <p:spPr>
            <a:xfrm>
              <a:off x="6851045" y="4680857"/>
              <a:ext cx="1741710" cy="859972"/>
            </a:xfrm>
            <a:prstGeom prst="roundRect">
              <a:avLst>
                <a:gd name="adj" fmla="val 17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Bank (Indian/ Foreign)</a:t>
              </a:r>
              <a:endParaRPr lang="en-IN" dirty="0">
                <a:latin typeface="Book Antiqua" panose="02040602050305030304" pitchFamily="18" charset="0"/>
              </a:endParaRPr>
            </a:p>
          </p:txBody>
        </p:sp>
        <p:sp>
          <p:nvSpPr>
            <p:cNvPr id="31" name="Rectangle: Rounded Corners 30">
              <a:extLst>
                <a:ext uri="{FF2B5EF4-FFF2-40B4-BE49-F238E27FC236}">
                  <a16:creationId xmlns:a16="http://schemas.microsoft.com/office/drawing/2014/main" id="{804B6697-7001-3AD6-14EC-5C9EC81485DC}"/>
                </a:ext>
              </a:extLst>
            </p:cNvPr>
            <p:cNvSpPr/>
            <p:nvPr/>
          </p:nvSpPr>
          <p:spPr>
            <a:xfrm>
              <a:off x="7815943" y="1937091"/>
              <a:ext cx="2797628" cy="859972"/>
            </a:xfrm>
            <a:prstGeom prst="roundRect">
              <a:avLst>
                <a:gd name="adj" fmla="val 1793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Japanese Parent Entity</a:t>
              </a:r>
            </a:p>
            <a:p>
              <a:pPr algn="ctr"/>
              <a:r>
                <a:rPr lang="en-US" dirty="0">
                  <a:latin typeface="Book Antiqua" panose="02040602050305030304" pitchFamily="18" charset="0"/>
                </a:rPr>
                <a:t>(Guarantor)</a:t>
              </a:r>
              <a:endParaRPr lang="en-IN" dirty="0">
                <a:latin typeface="Book Antiqua" panose="02040602050305030304" pitchFamily="18" charset="0"/>
              </a:endParaRPr>
            </a:p>
          </p:txBody>
        </p:sp>
        <p:cxnSp>
          <p:nvCxnSpPr>
            <p:cNvPr id="32" name="Straight Arrow Connector 31">
              <a:extLst>
                <a:ext uri="{FF2B5EF4-FFF2-40B4-BE49-F238E27FC236}">
                  <a16:creationId xmlns:a16="http://schemas.microsoft.com/office/drawing/2014/main" id="{3C6B5E06-EE78-F127-826A-62EAC11855F7}"/>
                </a:ext>
              </a:extLst>
            </p:cNvPr>
            <p:cNvCxnSpPr>
              <a:cxnSpLocks/>
              <a:stCxn id="30" idx="3"/>
              <a:endCxn id="29" idx="1"/>
            </p:cNvCxnSpPr>
            <p:nvPr/>
          </p:nvCxnSpPr>
          <p:spPr>
            <a:xfrm>
              <a:off x="8592755" y="5110843"/>
              <a:ext cx="1280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C920190-B278-C606-4F0C-F3491B05638C}"/>
                </a:ext>
              </a:extLst>
            </p:cNvPr>
            <p:cNvSpPr txBox="1"/>
            <p:nvPr/>
          </p:nvSpPr>
          <p:spPr>
            <a:xfrm>
              <a:off x="8922048" y="5246432"/>
              <a:ext cx="585417" cy="307777"/>
            </a:xfrm>
            <a:prstGeom prst="rect">
              <a:avLst/>
            </a:prstGeom>
            <a:noFill/>
          </p:spPr>
          <p:txBody>
            <a:bodyPr wrap="none" rtlCol="0">
              <a:spAutoFit/>
            </a:bodyPr>
            <a:lstStyle/>
            <a:p>
              <a:r>
                <a:rPr lang="en-US" sz="1400" dirty="0">
                  <a:latin typeface="Book Antiqua" panose="02040602050305030304" pitchFamily="18" charset="0"/>
                </a:rPr>
                <a:t>Loan</a:t>
              </a:r>
              <a:endParaRPr lang="en-IN" sz="1400" dirty="0">
                <a:latin typeface="Book Antiqua" panose="02040602050305030304" pitchFamily="18" charset="0"/>
              </a:endParaRPr>
            </a:p>
          </p:txBody>
        </p:sp>
        <p:sp>
          <p:nvSpPr>
            <p:cNvPr id="34" name="TextBox 33">
              <a:extLst>
                <a:ext uri="{FF2B5EF4-FFF2-40B4-BE49-F238E27FC236}">
                  <a16:creationId xmlns:a16="http://schemas.microsoft.com/office/drawing/2014/main" id="{6DA648E8-3480-719E-4447-70F884FD3129}"/>
                </a:ext>
              </a:extLst>
            </p:cNvPr>
            <p:cNvSpPr txBox="1"/>
            <p:nvPr/>
          </p:nvSpPr>
          <p:spPr>
            <a:xfrm>
              <a:off x="8084442" y="3319307"/>
              <a:ext cx="1016625" cy="307777"/>
            </a:xfrm>
            <a:prstGeom prst="rect">
              <a:avLst/>
            </a:prstGeom>
            <a:noFill/>
          </p:spPr>
          <p:txBody>
            <a:bodyPr wrap="none" rtlCol="0">
              <a:spAutoFit/>
            </a:bodyPr>
            <a:lstStyle/>
            <a:p>
              <a:r>
                <a:rPr lang="en-US" sz="1400" dirty="0">
                  <a:latin typeface="Book Antiqua" panose="02040602050305030304" pitchFamily="18" charset="0"/>
                </a:rPr>
                <a:t>Guarantee</a:t>
              </a:r>
              <a:endParaRPr lang="en-IN" sz="1400" dirty="0">
                <a:latin typeface="Book Antiqua" panose="02040602050305030304" pitchFamily="18" charset="0"/>
              </a:endParaRPr>
            </a:p>
          </p:txBody>
        </p:sp>
        <p:cxnSp>
          <p:nvCxnSpPr>
            <p:cNvPr id="35" name="Straight Arrow Connector 34">
              <a:extLst>
                <a:ext uri="{FF2B5EF4-FFF2-40B4-BE49-F238E27FC236}">
                  <a16:creationId xmlns:a16="http://schemas.microsoft.com/office/drawing/2014/main" id="{28A6BCCD-99BC-DD55-F9E0-93023170EF37}"/>
                </a:ext>
              </a:extLst>
            </p:cNvPr>
            <p:cNvCxnSpPr>
              <a:cxnSpLocks/>
            </p:cNvCxnSpPr>
            <p:nvPr/>
          </p:nvCxnSpPr>
          <p:spPr>
            <a:xfrm>
              <a:off x="8091237" y="2767112"/>
              <a:ext cx="0" cy="1913745"/>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609F2EF-88ED-015B-98F8-39F7393F16CC}"/>
                </a:ext>
              </a:extLst>
            </p:cNvPr>
            <p:cNvCxnSpPr>
              <a:stCxn id="31" idx="3"/>
              <a:endCxn id="29" idx="3"/>
            </p:cNvCxnSpPr>
            <p:nvPr/>
          </p:nvCxnSpPr>
          <p:spPr>
            <a:xfrm>
              <a:off x="10613571" y="2367077"/>
              <a:ext cx="631372" cy="2743766"/>
            </a:xfrm>
            <a:prstGeom prst="bentConnector3">
              <a:avLst>
                <a:gd name="adj1" fmla="val 136207"/>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084C06-B3D5-F679-3007-76BCF57832EA}"/>
                </a:ext>
              </a:extLst>
            </p:cNvPr>
            <p:cNvSpPr txBox="1"/>
            <p:nvPr/>
          </p:nvSpPr>
          <p:spPr>
            <a:xfrm>
              <a:off x="10420944" y="3429000"/>
              <a:ext cx="1037463" cy="307777"/>
            </a:xfrm>
            <a:prstGeom prst="rect">
              <a:avLst/>
            </a:prstGeom>
            <a:noFill/>
          </p:spPr>
          <p:txBody>
            <a:bodyPr wrap="none" rtlCol="0">
              <a:spAutoFit/>
            </a:bodyPr>
            <a:lstStyle/>
            <a:p>
              <a:r>
                <a:rPr lang="en-US" sz="1400" dirty="0">
                  <a:latin typeface="Book Antiqua" panose="02040602050305030304" pitchFamily="18" charset="0"/>
                </a:rPr>
                <a:t>Subsidiary</a:t>
              </a:r>
              <a:endParaRPr lang="en-IN" sz="1400" dirty="0">
                <a:latin typeface="Book Antiqua" panose="02040602050305030304" pitchFamily="18" charset="0"/>
              </a:endParaRPr>
            </a:p>
          </p:txBody>
        </p:sp>
        <p:sp>
          <p:nvSpPr>
            <p:cNvPr id="38" name="TextBox 37">
              <a:extLst>
                <a:ext uri="{FF2B5EF4-FFF2-40B4-BE49-F238E27FC236}">
                  <a16:creationId xmlns:a16="http://schemas.microsoft.com/office/drawing/2014/main" id="{5718A522-4FD9-16C2-6FED-4D6FDDDE71B6}"/>
                </a:ext>
              </a:extLst>
            </p:cNvPr>
            <p:cNvSpPr txBox="1"/>
            <p:nvPr/>
          </p:nvSpPr>
          <p:spPr>
            <a:xfrm>
              <a:off x="9685576" y="3901040"/>
              <a:ext cx="457176" cy="307777"/>
            </a:xfrm>
            <a:prstGeom prst="rect">
              <a:avLst/>
            </a:prstGeom>
            <a:noFill/>
          </p:spPr>
          <p:txBody>
            <a:bodyPr wrap="none" rtlCol="0">
              <a:spAutoFit/>
            </a:bodyPr>
            <a:lstStyle/>
            <a:p>
              <a:r>
                <a:rPr lang="en-US" sz="1400" dirty="0">
                  <a:latin typeface="Book Antiqua" panose="02040602050305030304" pitchFamily="18" charset="0"/>
                </a:rPr>
                <a:t>Fee</a:t>
              </a:r>
              <a:endParaRPr lang="en-IN" sz="1400" dirty="0">
                <a:latin typeface="Book Antiqua" panose="02040602050305030304" pitchFamily="18" charset="0"/>
              </a:endParaRPr>
            </a:p>
          </p:txBody>
        </p:sp>
      </p:grpSp>
    </p:spTree>
    <p:extLst>
      <p:ext uri="{BB962C8B-B14F-4D97-AF65-F5344CB8AC3E}">
        <p14:creationId xmlns:p14="http://schemas.microsoft.com/office/powerpoint/2010/main" val="342771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p>
        </p:txBody>
      </p:sp>
      <p:sp>
        <p:nvSpPr>
          <p:cNvPr id="3" name="Content Placeholder 2"/>
          <p:cNvSpPr>
            <a:spLocks noGrp="1"/>
          </p:cNvSpPr>
          <p:nvPr>
            <p:ph idx="1"/>
          </p:nvPr>
        </p:nvSpPr>
        <p:spPr>
          <a:xfrm>
            <a:off x="661000" y="1755322"/>
            <a:ext cx="6738715" cy="4705188"/>
          </a:xfrm>
        </p:spPr>
        <p:txBody>
          <a:bodyPr>
            <a:normAutofit/>
          </a:bodyPr>
          <a:lstStyle/>
          <a:p>
            <a:r>
              <a:rPr lang="en-US" sz="1700" b="0" i="0" u="none" strike="noStrike" baseline="0" dirty="0">
                <a:solidFill>
                  <a:srgbClr val="000000"/>
                </a:solidFill>
                <a:latin typeface="Book Antiqua" panose="02040602050305030304" pitchFamily="18" charset="0"/>
              </a:rPr>
              <a:t>For GST to be applicable on a transaction, there must be supply of goods or services.</a:t>
            </a:r>
          </a:p>
          <a:p>
            <a:endParaRPr lang="en-US" sz="1700" b="0" i="0" u="none" strike="noStrike" baseline="0" dirty="0">
              <a:solidFill>
                <a:srgbClr val="000000"/>
              </a:solidFill>
              <a:latin typeface="Book Antiqua" panose="02040602050305030304" pitchFamily="18" charset="0"/>
            </a:endParaRPr>
          </a:p>
          <a:p>
            <a:r>
              <a:rPr lang="en-US" sz="1700" b="0" i="0" u="none" strike="noStrike" baseline="0" dirty="0">
                <a:solidFill>
                  <a:srgbClr val="000000"/>
                </a:solidFill>
                <a:latin typeface="Book Antiqua" panose="02040602050305030304" pitchFamily="18" charset="0"/>
              </a:rPr>
              <a:t>The term “supply” under Section 7 of Central Goods and Services Tax Act, 2017 is an inclusive definition and not exhaustive. </a:t>
            </a:r>
          </a:p>
          <a:p>
            <a:endParaRPr lang="en-US" sz="1700" dirty="0">
              <a:solidFill>
                <a:srgbClr val="000000"/>
              </a:solidFill>
              <a:latin typeface="Book Antiqua" panose="02040602050305030304" pitchFamily="18" charset="0"/>
            </a:endParaRPr>
          </a:p>
          <a:p>
            <a:r>
              <a:rPr lang="en-US" sz="1700" dirty="0">
                <a:solidFill>
                  <a:srgbClr val="000000"/>
                </a:solidFill>
                <a:latin typeface="Book Antiqua" panose="02040602050305030304" pitchFamily="18" charset="0"/>
              </a:rPr>
              <a:t>T</a:t>
            </a:r>
            <a:r>
              <a:rPr lang="en-US" sz="1700" b="0" i="0" u="none" strike="noStrike" baseline="0" dirty="0">
                <a:solidFill>
                  <a:srgbClr val="000000"/>
                </a:solidFill>
                <a:latin typeface="Book Antiqua" panose="02040602050305030304" pitchFamily="18" charset="0"/>
              </a:rPr>
              <a:t>he scope of “supply” is quite wide, and the forms of supply specified in the definition are only given as illustrations. </a:t>
            </a:r>
          </a:p>
          <a:p>
            <a:endParaRPr lang="en-US" sz="1700" b="0" i="0" u="none" strike="noStrike" baseline="0" dirty="0">
              <a:solidFill>
                <a:srgbClr val="000000"/>
              </a:solidFill>
              <a:latin typeface="Book Antiqua" panose="02040602050305030304" pitchFamily="18" charset="0"/>
            </a:endParaRPr>
          </a:p>
          <a:p>
            <a:r>
              <a:rPr lang="en-US" sz="1700" b="0" i="0" u="none" strike="noStrike" baseline="0" dirty="0">
                <a:solidFill>
                  <a:srgbClr val="000000"/>
                </a:solidFill>
                <a:latin typeface="Book Antiqua" panose="02040602050305030304" pitchFamily="18" charset="0"/>
              </a:rPr>
              <a:t>Other forms of supplies will also be included, when made in course and furtherance of business or for a consideration. </a:t>
            </a:r>
          </a:p>
          <a:p>
            <a:endParaRPr lang="en-US" sz="1700" b="0" i="0" u="none" strike="noStrike" baseline="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45</a:t>
            </a:fld>
            <a:endParaRPr lang="en-US" altLang="en-US" sz="1400" dirty="0">
              <a:latin typeface="Book Antiqua" panose="02040602050305030304" pitchFamily="18" charset="0"/>
            </a:endParaRPr>
          </a:p>
        </p:txBody>
      </p:sp>
      <p:pic>
        <p:nvPicPr>
          <p:cNvPr id="1026" name="Picture 2" descr="Online GST Registration In India | GST Eligibility &amp; Requirements |Hostbooks">
            <a:extLst>
              <a:ext uri="{FF2B5EF4-FFF2-40B4-BE49-F238E27FC236}">
                <a16:creationId xmlns:a16="http://schemas.microsoft.com/office/drawing/2014/main" id="{D0040B28-F105-2CE1-A207-E720BAD3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715" y="2855769"/>
            <a:ext cx="4659086" cy="24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64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 (1/7)</a:t>
            </a:r>
          </a:p>
        </p:txBody>
      </p:sp>
      <p:sp>
        <p:nvSpPr>
          <p:cNvPr id="3" name="Content Placeholder 2"/>
          <p:cNvSpPr>
            <a:spLocks noGrp="1"/>
          </p:cNvSpPr>
          <p:nvPr>
            <p:ph idx="1"/>
          </p:nvPr>
        </p:nvSpPr>
        <p:spPr>
          <a:xfrm>
            <a:off x="661000" y="1755322"/>
            <a:ext cx="10926906" cy="4705188"/>
          </a:xfrm>
        </p:spPr>
        <p:txBody>
          <a:bodyPr>
            <a:normAutofit/>
          </a:bodyPr>
          <a:lstStyle/>
          <a:p>
            <a:r>
              <a:rPr lang="en-US" sz="1700" dirty="0">
                <a:solidFill>
                  <a:srgbClr val="000000"/>
                </a:solidFill>
                <a:latin typeface="Book Antiqua" panose="02040602050305030304" pitchFamily="18" charset="0"/>
              </a:rPr>
              <a:t>The extract of Section 7 of Central Goods and Services Act (‘CGST Act’) is as under:</a:t>
            </a:r>
          </a:p>
          <a:p>
            <a:pPr marL="533400" indent="0">
              <a:buNone/>
            </a:pPr>
            <a:r>
              <a:rPr lang="en-US" sz="1700" i="1" dirty="0">
                <a:solidFill>
                  <a:srgbClr val="000000"/>
                </a:solidFill>
                <a:latin typeface="Book Antiqua" panose="02040602050305030304" pitchFamily="18" charset="0"/>
              </a:rPr>
              <a:t>“</a:t>
            </a:r>
            <a:r>
              <a:rPr lang="en-US" sz="1700" b="1" i="1" dirty="0">
                <a:solidFill>
                  <a:srgbClr val="000000"/>
                </a:solidFill>
                <a:latin typeface="Book Antiqua" panose="02040602050305030304" pitchFamily="18" charset="0"/>
              </a:rPr>
              <a:t>7. (1) </a:t>
            </a:r>
            <a:r>
              <a:rPr lang="en-US" sz="1700" i="1" dirty="0">
                <a:solidFill>
                  <a:srgbClr val="000000"/>
                </a:solidFill>
                <a:latin typeface="Book Antiqua" panose="02040602050305030304" pitchFamily="18" charset="0"/>
              </a:rPr>
              <a:t>For the purposes of this Act, the expression “supply” includes––</a:t>
            </a:r>
          </a:p>
          <a:p>
            <a:pPr marL="876300" indent="-342900">
              <a:buAutoNum type="alphaLcParenBoth"/>
            </a:pPr>
            <a:r>
              <a:rPr lang="en-US" sz="1700" i="1" dirty="0">
                <a:solidFill>
                  <a:srgbClr val="000000"/>
                </a:solidFill>
                <a:latin typeface="Book Antiqua" panose="02040602050305030304" pitchFamily="18" charset="0"/>
              </a:rPr>
              <a:t>all forms of supply of goods or services or both such as sale, transfer, barter, exchange, </a:t>
            </a:r>
            <a:r>
              <a:rPr lang="en-US" sz="1700" i="1" dirty="0" err="1">
                <a:solidFill>
                  <a:srgbClr val="000000"/>
                </a:solidFill>
                <a:latin typeface="Book Antiqua" panose="02040602050305030304" pitchFamily="18" charset="0"/>
              </a:rPr>
              <a:t>licence</a:t>
            </a:r>
            <a:r>
              <a:rPr lang="en-US" sz="1700" i="1" dirty="0">
                <a:solidFill>
                  <a:srgbClr val="000000"/>
                </a:solidFill>
                <a:latin typeface="Book Antiqua" panose="02040602050305030304" pitchFamily="18" charset="0"/>
              </a:rPr>
              <a:t>, rental, lease or disposal made or agreed to be made for a consideration by a person in the course or furtherance of business;</a:t>
            </a:r>
          </a:p>
          <a:p>
            <a:pPr marL="533400" indent="0">
              <a:buNone/>
            </a:pPr>
            <a:r>
              <a:rPr lang="en-US" sz="1700" i="1" dirty="0">
                <a:solidFill>
                  <a:srgbClr val="000000"/>
                </a:solidFill>
                <a:latin typeface="Book Antiqua" panose="02040602050305030304" pitchFamily="18" charset="0"/>
              </a:rPr>
              <a:t>….</a:t>
            </a:r>
          </a:p>
          <a:p>
            <a:pPr marL="533400" indent="0">
              <a:buNone/>
            </a:pPr>
            <a:r>
              <a:rPr lang="en-US" sz="1700" i="1" dirty="0">
                <a:solidFill>
                  <a:srgbClr val="000000"/>
                </a:solidFill>
                <a:latin typeface="Book Antiqua" panose="02040602050305030304" pitchFamily="18" charset="0"/>
              </a:rPr>
              <a:t>(c) the activities specified in Schedule I, made or agreed to be made without a consideration.</a:t>
            </a:r>
          </a:p>
          <a:p>
            <a:endParaRPr lang="en-US" sz="1700" b="0" i="0" u="none" strike="noStrike" baseline="0" dirty="0">
              <a:solidFill>
                <a:srgbClr val="000000"/>
              </a:solidFill>
              <a:latin typeface="Book Antiqua" panose="02040602050305030304" pitchFamily="18" charset="0"/>
            </a:endParaRPr>
          </a:p>
          <a:p>
            <a:r>
              <a:rPr lang="en-US" sz="1700" b="1" i="0" u="none" strike="noStrike" baseline="0" dirty="0">
                <a:solidFill>
                  <a:srgbClr val="000000"/>
                </a:solidFill>
                <a:latin typeface="Book Antiqua" panose="02040602050305030304" pitchFamily="18" charset="0"/>
              </a:rPr>
              <a:t>Schedule I</a:t>
            </a:r>
            <a:r>
              <a:rPr lang="en-US" sz="1700" b="0" i="0" u="none" strike="noStrike" baseline="0" dirty="0">
                <a:solidFill>
                  <a:srgbClr val="000000"/>
                </a:solidFill>
                <a:latin typeface="Book Antiqua" panose="02040602050305030304" pitchFamily="18" charset="0"/>
              </a:rPr>
              <a:t> to CGST Act provides a list of activities which are required to be treated as supply even if made without consideration</a:t>
            </a:r>
          </a:p>
          <a:p>
            <a:pPr marL="533400" indent="0">
              <a:buNone/>
            </a:pPr>
            <a:r>
              <a:rPr lang="en-US" sz="1700" b="0" i="1" u="none" strike="noStrike" baseline="0" dirty="0">
                <a:solidFill>
                  <a:srgbClr val="000000"/>
                </a:solidFill>
                <a:latin typeface="Book Antiqua" panose="02040602050305030304" pitchFamily="18" charset="0"/>
              </a:rPr>
              <a:t>“</a:t>
            </a:r>
            <a:r>
              <a:rPr lang="en-US" sz="1700" b="1" i="1" u="none" strike="noStrike" baseline="0" dirty="0">
                <a:solidFill>
                  <a:srgbClr val="000000"/>
                </a:solidFill>
                <a:latin typeface="Book Antiqua" panose="02040602050305030304" pitchFamily="18" charset="0"/>
              </a:rPr>
              <a:t>1.  …… </a:t>
            </a:r>
          </a:p>
          <a:p>
            <a:pPr marL="533400" indent="0">
              <a:buNone/>
            </a:pPr>
            <a:r>
              <a:rPr lang="en-US" sz="1700" b="1" i="1" u="none" strike="noStrike" baseline="0" dirty="0">
                <a:solidFill>
                  <a:srgbClr val="000000"/>
                </a:solidFill>
                <a:latin typeface="Book Antiqua" panose="02040602050305030304" pitchFamily="18" charset="0"/>
              </a:rPr>
              <a:t>2. </a:t>
            </a:r>
            <a:r>
              <a:rPr lang="en-US" sz="1700" i="1" u="none" strike="noStrike" baseline="0" dirty="0">
                <a:solidFill>
                  <a:srgbClr val="000000"/>
                </a:solidFill>
                <a:latin typeface="Book Antiqua" panose="02040602050305030304" pitchFamily="18" charset="0"/>
              </a:rPr>
              <a:t>Supply of goods or services or both </a:t>
            </a:r>
            <a:r>
              <a:rPr lang="en-US" sz="1700" b="1" i="1" u="none" strike="noStrike" baseline="0" dirty="0">
                <a:solidFill>
                  <a:srgbClr val="000000"/>
                </a:solidFill>
                <a:latin typeface="Book Antiqua" panose="02040602050305030304" pitchFamily="18" charset="0"/>
              </a:rPr>
              <a:t>between related persons </a:t>
            </a:r>
            <a:r>
              <a:rPr lang="en-US" sz="1700" i="1" u="none" strike="noStrike" baseline="0" dirty="0">
                <a:solidFill>
                  <a:srgbClr val="000000"/>
                </a:solidFill>
                <a:latin typeface="Book Antiqua" panose="02040602050305030304" pitchFamily="18" charset="0"/>
              </a:rPr>
              <a:t>or between distinct persons as specified in section 25, when made in the course or furtherance of business:</a:t>
            </a:r>
          </a:p>
          <a:p>
            <a:pPr marL="533400" indent="0">
              <a:buNone/>
            </a:pPr>
            <a:r>
              <a:rPr lang="en-US" sz="1700" i="1" dirty="0">
                <a:solidFill>
                  <a:srgbClr val="000000"/>
                </a:solidFill>
                <a:latin typeface="Book Antiqua" panose="02040602050305030304" pitchFamily="18" charset="0"/>
              </a:rPr>
              <a:t>…..</a:t>
            </a:r>
            <a:r>
              <a:rPr lang="en-US" sz="1700" i="1" u="none" strike="noStrike" baseline="0" dirty="0">
                <a:solidFill>
                  <a:srgbClr val="000000"/>
                </a:solidFill>
                <a:latin typeface="Book Antiqua" panose="02040602050305030304" pitchFamily="18" charset="0"/>
              </a:rPr>
              <a:t>”</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46</a:t>
            </a:fld>
            <a:endParaRPr lang="en-US" altLang="en-US" sz="1400" dirty="0">
              <a:latin typeface="Book Antiqua" panose="02040602050305030304" pitchFamily="18" charset="0"/>
            </a:endParaRPr>
          </a:p>
        </p:txBody>
      </p:sp>
      <p:sp>
        <p:nvSpPr>
          <p:cNvPr id="4" name="Rectangle: Rounded Corners 3">
            <a:extLst>
              <a:ext uri="{FF2B5EF4-FFF2-40B4-BE49-F238E27FC236}">
                <a16:creationId xmlns:a16="http://schemas.microsoft.com/office/drawing/2014/main" id="{3ACBD95F-8667-A906-FA50-415CFC007349}"/>
              </a:ext>
            </a:extLst>
          </p:cNvPr>
          <p:cNvSpPr/>
          <p:nvPr/>
        </p:nvSpPr>
        <p:spPr>
          <a:xfrm>
            <a:off x="918466" y="6074228"/>
            <a:ext cx="10355068" cy="543288"/>
          </a:xfrm>
          <a:prstGeom prst="roundRect">
            <a:avLst>
              <a:gd name="adj" fmla="val 274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The moot question is whether Corporate Guarantee can be termed as ‘supply of goods or services’</a:t>
            </a:r>
            <a:endParaRPr lang="en-IN" dirty="0">
              <a:latin typeface="Book Antiqua" panose="02040602050305030304" pitchFamily="18" charset="0"/>
            </a:endParaRPr>
          </a:p>
        </p:txBody>
      </p:sp>
    </p:spTree>
    <p:extLst>
      <p:ext uri="{BB962C8B-B14F-4D97-AF65-F5344CB8AC3E}">
        <p14:creationId xmlns:p14="http://schemas.microsoft.com/office/powerpoint/2010/main" val="22505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(2/7)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917621"/>
          </a:xfrm>
        </p:spPr>
        <p:txBody>
          <a:bodyPr>
            <a:noAutofit/>
          </a:bodyPr>
          <a:lstStyle/>
          <a:p>
            <a:pPr marL="271463" indent="-271463"/>
            <a:r>
              <a:rPr lang="en-US" sz="1700" dirty="0">
                <a:solidFill>
                  <a:srgbClr val="000000"/>
                </a:solidFill>
                <a:latin typeface="Book Antiqua" panose="02040602050305030304" pitchFamily="18" charset="0"/>
              </a:rPr>
              <a:t>Section 2 (102) of CGST Act, 2017, defines services as “anything other than goods”</a:t>
            </a:r>
          </a:p>
          <a:p>
            <a:pPr marL="457200" lvl="1" indent="0">
              <a:buNone/>
            </a:pPr>
            <a:endParaRPr lang="en-US" sz="300" i="1" dirty="0">
              <a:solidFill>
                <a:srgbClr val="000000"/>
              </a:solidFill>
              <a:latin typeface="Book Antiqua" panose="02040602050305030304" pitchFamily="18" charset="0"/>
            </a:endParaRPr>
          </a:p>
          <a:p>
            <a:pPr marL="457200" lvl="1" indent="0">
              <a:buNone/>
            </a:pPr>
            <a:r>
              <a:rPr lang="en-US" sz="1700" i="1" dirty="0">
                <a:solidFill>
                  <a:srgbClr val="000000"/>
                </a:solidFill>
                <a:latin typeface="Book Antiqua" panose="02040602050305030304" pitchFamily="18" charset="0"/>
              </a:rPr>
              <a:t>“</a:t>
            </a:r>
            <a:r>
              <a:rPr lang="en-US" sz="1700" b="1" i="1" dirty="0">
                <a:solidFill>
                  <a:srgbClr val="000000"/>
                </a:solidFill>
                <a:latin typeface="Book Antiqua" panose="02040602050305030304" pitchFamily="18" charset="0"/>
              </a:rPr>
              <a:t>2.(52) </a:t>
            </a:r>
            <a:r>
              <a:rPr lang="en-US" sz="1700" i="1" dirty="0">
                <a:solidFill>
                  <a:srgbClr val="000000"/>
                </a:solidFill>
                <a:latin typeface="Book Antiqua" panose="02040602050305030304" pitchFamily="18" charset="0"/>
              </a:rPr>
              <a:t>“goods” means every kind of movable property other than money and securities but includes </a:t>
            </a:r>
            <a:r>
              <a:rPr lang="en-US" sz="1700" b="1" i="1" dirty="0">
                <a:solidFill>
                  <a:srgbClr val="000000"/>
                </a:solidFill>
                <a:latin typeface="Book Antiqua" panose="02040602050305030304" pitchFamily="18" charset="0"/>
              </a:rPr>
              <a:t>actionable claim</a:t>
            </a:r>
            <a:r>
              <a:rPr lang="en-US" sz="1700" i="1" dirty="0">
                <a:solidFill>
                  <a:srgbClr val="000000"/>
                </a:solidFill>
                <a:latin typeface="Book Antiqua" panose="02040602050305030304" pitchFamily="18" charset="0"/>
              </a:rPr>
              <a:t>, growing crops, grass and things attached to or forming part of the land which are agreed to be severed before supply or under a contract of supply”</a:t>
            </a:r>
            <a:endParaRPr lang="en-US" sz="1700" i="1" u="none" strike="noStrike" baseline="0" dirty="0">
              <a:solidFill>
                <a:srgbClr val="000000"/>
              </a:solidFill>
              <a:latin typeface="Book Antiqua" panose="02040602050305030304" pitchFamily="18" charset="0"/>
            </a:endParaRPr>
          </a:p>
          <a:p>
            <a:pPr marL="271463" indent="-271463">
              <a:lnSpc>
                <a:spcPct val="110000"/>
              </a:lnSpc>
            </a:pPr>
            <a:endParaRPr lang="en-US" sz="100" dirty="0">
              <a:solidFill>
                <a:srgbClr val="000000"/>
              </a:solidFill>
              <a:latin typeface="Book Antiqua" panose="02040602050305030304" pitchFamily="18" charset="0"/>
            </a:endParaRPr>
          </a:p>
          <a:p>
            <a:pPr marL="271463" indent="-271463">
              <a:lnSpc>
                <a:spcPct val="110000"/>
              </a:lnSpc>
            </a:pPr>
            <a:r>
              <a:rPr lang="en-US" sz="1700" dirty="0">
                <a:solidFill>
                  <a:srgbClr val="000000"/>
                </a:solidFill>
                <a:latin typeface="Book Antiqua" panose="02040602050305030304" pitchFamily="18" charset="0"/>
              </a:rPr>
              <a:t>“</a:t>
            </a:r>
            <a:r>
              <a:rPr lang="en-US" sz="1700" b="1" dirty="0">
                <a:solidFill>
                  <a:srgbClr val="000000"/>
                </a:solidFill>
                <a:latin typeface="Book Antiqua" panose="02040602050305030304" pitchFamily="18" charset="0"/>
              </a:rPr>
              <a:t>Actionable claim</a:t>
            </a:r>
            <a:r>
              <a:rPr lang="en-US" sz="1700" dirty="0">
                <a:solidFill>
                  <a:srgbClr val="000000"/>
                </a:solidFill>
                <a:latin typeface="Book Antiqua" panose="02040602050305030304" pitchFamily="18" charset="0"/>
              </a:rPr>
              <a:t>” means a claim to any debt, other than a debt secured by mortgage of immoveable property or by hypothecation or pledge of moveable property, or to any beneficial interest in moveable property not in the possession, either actual or constructive, of the claimant, which the Civil Courts </a:t>
            </a:r>
            <a:r>
              <a:rPr lang="en-US" sz="1700" dirty="0" err="1">
                <a:solidFill>
                  <a:srgbClr val="000000"/>
                </a:solidFill>
                <a:latin typeface="Book Antiqua" panose="02040602050305030304" pitchFamily="18" charset="0"/>
              </a:rPr>
              <a:t>recognise</a:t>
            </a:r>
            <a:r>
              <a:rPr lang="en-US" sz="1700" dirty="0">
                <a:solidFill>
                  <a:srgbClr val="000000"/>
                </a:solidFill>
                <a:latin typeface="Book Antiqua" panose="02040602050305030304" pitchFamily="18" charset="0"/>
              </a:rPr>
              <a:t> as affording grounds for relief, whether such debt or beneficial interest be existent, </a:t>
            </a:r>
            <a:r>
              <a:rPr lang="en-US" sz="1700" dirty="0" err="1">
                <a:solidFill>
                  <a:srgbClr val="000000"/>
                </a:solidFill>
                <a:latin typeface="Book Antiqua" panose="02040602050305030304" pitchFamily="18" charset="0"/>
              </a:rPr>
              <a:t>accuring</a:t>
            </a:r>
            <a:r>
              <a:rPr lang="en-US" sz="1700" dirty="0">
                <a:solidFill>
                  <a:srgbClr val="000000"/>
                </a:solidFill>
                <a:latin typeface="Book Antiqua" panose="02040602050305030304" pitchFamily="18" charset="0"/>
              </a:rPr>
              <a:t>, conditional or contingent. </a:t>
            </a:r>
            <a:r>
              <a:rPr lang="en-US" sz="1700" b="1" dirty="0">
                <a:solidFill>
                  <a:srgbClr val="000000"/>
                </a:solidFill>
                <a:latin typeface="Book Antiqua" panose="02040602050305030304" pitchFamily="18" charset="0"/>
              </a:rPr>
              <a:t>– Section 2(1) of CGST Act read with Section 3 of Transfer of Property Act, 1882</a:t>
            </a:r>
          </a:p>
          <a:p>
            <a:pPr marL="271463" indent="-271463">
              <a:lnSpc>
                <a:spcPct val="110000"/>
              </a:lnSpc>
            </a:pPr>
            <a:endParaRPr lang="en-US" sz="100" b="1" dirty="0">
              <a:solidFill>
                <a:srgbClr val="000000"/>
              </a:solidFill>
              <a:latin typeface="Book Antiqua" panose="02040602050305030304" pitchFamily="18" charset="0"/>
            </a:endParaRPr>
          </a:p>
          <a:p>
            <a:pPr marL="271463" indent="-271463">
              <a:lnSpc>
                <a:spcPct val="110000"/>
              </a:lnSpc>
            </a:pPr>
            <a:r>
              <a:rPr lang="en-US" sz="1700" dirty="0">
                <a:solidFill>
                  <a:srgbClr val="000000"/>
                </a:solidFill>
                <a:latin typeface="Book Antiqua" panose="02040602050305030304" pitchFamily="18" charset="0"/>
              </a:rPr>
              <a:t>Moreover, as per Schedule III of the CGST Act, Actionable claims, other than lottery, betting and gambling have been specifically excluded from the supply of goods and services.</a:t>
            </a:r>
          </a:p>
          <a:p>
            <a:pPr marL="271463" indent="-271463">
              <a:lnSpc>
                <a:spcPct val="110000"/>
              </a:lnSpc>
            </a:pPr>
            <a:endParaRPr lang="en-US" sz="100" dirty="0">
              <a:solidFill>
                <a:srgbClr val="000000"/>
              </a:solidFill>
              <a:latin typeface="Book Antiqua" panose="02040602050305030304" pitchFamily="18" charset="0"/>
            </a:endParaRPr>
          </a:p>
          <a:p>
            <a:pPr marL="271463" indent="-271463">
              <a:lnSpc>
                <a:spcPct val="110000"/>
              </a:lnSpc>
            </a:pPr>
            <a:r>
              <a:rPr lang="en-US" sz="1700" dirty="0">
                <a:solidFill>
                  <a:srgbClr val="000000"/>
                </a:solidFill>
                <a:latin typeface="Book Antiqua" panose="02040602050305030304" pitchFamily="18" charset="0"/>
              </a:rPr>
              <a:t>Therefore, if corporate guarantee classifies as ‘actionable claim’, it may not be covered under the scope of ‘goods’ or services. However, considering the definition of ‘actionable claim’, corporate guarantee may not be said to be an actionable claim.</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47</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73976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(3/7)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Section 2 (102) of CGST Act, 2017, defines services as “anything other than goods”.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relevant extract of Section 2(102) is as under:</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r>
              <a:rPr lang="en-US" sz="1700" i="1" dirty="0">
                <a:solidFill>
                  <a:srgbClr val="000000"/>
                </a:solidFill>
                <a:latin typeface="Book Antiqua" panose="02040602050305030304" pitchFamily="18" charset="0"/>
              </a:rPr>
              <a:t>“</a:t>
            </a:r>
            <a:r>
              <a:rPr lang="en-US" sz="1700" b="1" i="1" dirty="0">
                <a:solidFill>
                  <a:srgbClr val="000000"/>
                </a:solidFill>
                <a:latin typeface="Book Antiqua" panose="02040602050305030304" pitchFamily="18" charset="0"/>
              </a:rPr>
              <a:t>2(102). </a:t>
            </a:r>
            <a:r>
              <a:rPr lang="en-US" sz="1700" i="1" dirty="0">
                <a:solidFill>
                  <a:srgbClr val="000000"/>
                </a:solidFill>
                <a:latin typeface="Book Antiqua" panose="02040602050305030304" pitchFamily="18" charset="0"/>
              </a:rPr>
              <a:t>“services” means </a:t>
            </a:r>
            <a:r>
              <a:rPr lang="en-US" sz="1700" b="1" i="1" dirty="0">
                <a:solidFill>
                  <a:srgbClr val="000000"/>
                </a:solidFill>
                <a:latin typeface="Book Antiqua" panose="02040602050305030304" pitchFamily="18" charset="0"/>
              </a:rPr>
              <a:t>anything other than goods</a:t>
            </a:r>
            <a:r>
              <a:rPr lang="en-US" sz="1700" i="1" dirty="0">
                <a:solidFill>
                  <a:srgbClr val="000000"/>
                </a:solidFill>
                <a:latin typeface="Book Antiqua" panose="02040602050305030304" pitchFamily="18" charset="0"/>
              </a:rPr>
              <a:t>, money and securities but includes activities relating to the use of money or its conversion by cash or by any other mode, from one form, currency or denomination, to another form, currency or denomination for which a separate consideration is charged;</a:t>
            </a:r>
            <a:endParaRPr lang="en-US" sz="1700" i="1" u="none" strike="noStrike" baseline="0"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r>
              <a:rPr lang="en-US" sz="1700" b="1" i="1" dirty="0">
                <a:solidFill>
                  <a:srgbClr val="000000"/>
                </a:solidFill>
                <a:latin typeface="Book Antiqua" panose="02040602050305030304" pitchFamily="18" charset="0"/>
              </a:rPr>
              <a:t>Explanation</a:t>
            </a:r>
            <a:r>
              <a:rPr lang="en-US" sz="1700" i="1" dirty="0">
                <a:solidFill>
                  <a:srgbClr val="000000"/>
                </a:solidFill>
                <a:latin typeface="Book Antiqua" panose="02040602050305030304" pitchFamily="18" charset="0"/>
              </a:rPr>
              <a:t>.– For the removal of doubts, it is hereby clarified that the expression “services” includes facilitating or arranging transactions in securities;”</a:t>
            </a:r>
            <a:endParaRPr lang="en-US" sz="1700" i="1" u="none" strike="noStrike" baseline="0"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term “anything” needs to be understood depending upon the context and where it is being used, while interpreting any statute and taking into consideration the contextual meaning - </a:t>
            </a:r>
            <a:r>
              <a:rPr lang="en-US" sz="1700" b="1" dirty="0">
                <a:solidFill>
                  <a:srgbClr val="000000"/>
                </a:solidFill>
                <a:latin typeface="Book Antiqua" panose="02040602050305030304" pitchFamily="18" charset="0"/>
              </a:rPr>
              <a:t>Government of NCT of Delhi v. Union Of India [2018 (7) TMI 1426 – SC]</a:t>
            </a:r>
          </a:p>
          <a:p>
            <a:pPr marL="271463" indent="-271463">
              <a:lnSpc>
                <a:spcPct val="100000"/>
              </a:lnSpc>
              <a:spcBef>
                <a:spcPts val="0"/>
              </a:spcBef>
            </a:pPr>
            <a:endParaRPr lang="en-US" sz="1700" b="1" u="none" strike="noStrike" baseline="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48</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42954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(4/7)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457606"/>
            <a:ext cx="10926906" cy="4705188"/>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Central Board of Indirect Taxes and Customs (‘CBIC’) has issued a GST audit newsletter containing the all-India issues raised during audit for the period from April 2021 to March 2022 for facilitation of taxpayers.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533400" indent="0">
              <a:lnSpc>
                <a:spcPct val="100000"/>
              </a:lnSpc>
              <a:spcBef>
                <a:spcPts val="0"/>
              </a:spcBef>
              <a:buNone/>
            </a:pPr>
            <a:r>
              <a:rPr lang="en-US" sz="1700" b="1" i="1" dirty="0">
                <a:solidFill>
                  <a:srgbClr val="000000"/>
                </a:solidFill>
                <a:latin typeface="Book Antiqua" panose="02040602050305030304" pitchFamily="18" charset="0"/>
              </a:rPr>
              <a:t>“Question 2 - Non-payment of GST on Corporate Guarantee issued to their related party.</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r>
              <a:rPr lang="en-US" sz="1700" b="1" i="1" dirty="0">
                <a:solidFill>
                  <a:srgbClr val="000000"/>
                </a:solidFill>
                <a:latin typeface="Book Antiqua" panose="02040602050305030304" pitchFamily="18" charset="0"/>
              </a:rPr>
              <a:t>Note for Taxpayer- </a:t>
            </a:r>
            <a:r>
              <a:rPr lang="en-US" sz="1700" i="1" dirty="0">
                <a:solidFill>
                  <a:srgbClr val="000000"/>
                </a:solidFill>
                <a:latin typeface="Book Antiqua" panose="02040602050305030304" pitchFamily="18" charset="0"/>
              </a:rPr>
              <a:t>Corporate Guarantee is a contract between a corporate entity or individual and a debtor. In this, the guarantor agrees to take responsibility for the debtor’s obligations, such as repaying a debt. When a company guarantees repayment of a loan granted to one of its subsidiaries, if the subsidiary defaults on the loan, the guarantor who agreed guarantees that the loan will be repaid. </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r>
              <a:rPr lang="en-US" sz="1700" i="1" dirty="0">
                <a:solidFill>
                  <a:srgbClr val="000000"/>
                </a:solidFill>
                <a:latin typeface="Book Antiqua" panose="02040602050305030304" pitchFamily="18" charset="0"/>
              </a:rPr>
              <a:t>The term “Supply” is defined under Section 7 of the CGST Act, 2017 to include- </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804863" indent="0">
              <a:lnSpc>
                <a:spcPct val="100000"/>
              </a:lnSpc>
              <a:spcBef>
                <a:spcPts val="0"/>
              </a:spcBef>
              <a:buNone/>
            </a:pPr>
            <a:r>
              <a:rPr lang="en-US" sz="1700" i="1" dirty="0">
                <a:solidFill>
                  <a:srgbClr val="000000"/>
                </a:solidFill>
                <a:latin typeface="Book Antiqua" panose="02040602050305030304" pitchFamily="18" charset="0"/>
              </a:rPr>
              <a:t>“all forms of supply such as sale, transfer, barter, exchange, license, rental, lease or disposal of goods or services or both, made or agreed to be made in the course or furtherance of business and for a consideration and Includes activities mentioned in Schedule I to the Act which are made or agreed to be made without consideration”. </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r>
              <a:rPr lang="en-US" sz="1700" i="1" dirty="0">
                <a:solidFill>
                  <a:srgbClr val="000000"/>
                </a:solidFill>
                <a:latin typeface="Book Antiqua" panose="02040602050305030304" pitchFamily="18" charset="0"/>
              </a:rPr>
              <a:t>Therefore, supply of services even without consideration also qualifies to be taxable.”</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49</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08233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　</a:t>
            </a:r>
            <a:r>
              <a:rPr lang="en-US" sz="3600" b="1" dirty="0">
                <a:latin typeface="Book Antiqua" panose="02040602050305030304" pitchFamily="18" charset="0"/>
              </a:rPr>
              <a:t>- </a:t>
            </a:r>
            <a:r>
              <a:rPr lang="ja-JP" altLang="en-US" sz="3600" b="1" dirty="0">
                <a:latin typeface="Book Antiqua" panose="02040602050305030304" pitchFamily="18" charset="0"/>
              </a:rPr>
              <a:t>背景</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5531459" cy="4705188"/>
          </a:xfrm>
        </p:spPr>
        <p:txBody>
          <a:bodyPr>
            <a:noAutofit/>
          </a:bodyPr>
          <a:lstStyle/>
          <a:p>
            <a:pPr>
              <a:lnSpc>
                <a:spcPct val="100000"/>
              </a:lnSpc>
              <a:spcBef>
                <a:spcPts val="0"/>
              </a:spcBef>
            </a:pPr>
            <a:r>
              <a:rPr lang="en-US" altLang="ja-JP" sz="1700" dirty="0">
                <a:latin typeface="Book Antiqua" panose="02040602050305030304" pitchFamily="18" charset="0"/>
              </a:rPr>
              <a:t>Black‘s Law </a:t>
            </a:r>
            <a:r>
              <a:rPr lang="ja-JP" altLang="en-US" sz="1700" dirty="0">
                <a:latin typeface="Book Antiqua" panose="02040602050305030304" pitchFamily="18" charset="0"/>
              </a:rPr>
              <a:t>辞書によると、「保証」という用語は、</a:t>
            </a:r>
            <a:r>
              <a:rPr lang="en-US" altLang="ja-JP" sz="1700" dirty="0">
                <a:latin typeface="Book Antiqua" panose="02040602050305030304" pitchFamily="18" charset="0"/>
              </a:rPr>
              <a:t>”</a:t>
            </a:r>
            <a:r>
              <a:rPr lang="ja-JP" altLang="en-US" sz="1700" dirty="0">
                <a:latin typeface="Book Antiqua" panose="02040602050305030304" pitchFamily="18" charset="0"/>
              </a:rPr>
              <a:t>契約又は法的行為が適切に実行されることを約束するもの</a:t>
            </a:r>
            <a:r>
              <a:rPr lang="en-US" altLang="ja-JP" sz="1700" dirty="0">
                <a:latin typeface="Book Antiqua" panose="02040602050305030304" pitchFamily="18" charset="0"/>
              </a:rPr>
              <a:t>”</a:t>
            </a:r>
            <a:r>
              <a:rPr lang="ja-JP" altLang="en-US" sz="1700" dirty="0">
                <a:latin typeface="Book Antiqua" panose="02040602050305030304" pitchFamily="18" charset="0"/>
              </a:rPr>
              <a:t>として理解される。</a:t>
            </a:r>
            <a:endParaRPr lang="en-IN" altLang="ja-JP" sz="1700" dirty="0">
              <a:latin typeface="Book Antiqua" panose="02040602050305030304" pitchFamily="18" charset="0"/>
            </a:endParaRPr>
          </a:p>
          <a:p>
            <a:pPr>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ja-JP" altLang="en-US" sz="1700" dirty="0">
                <a:latin typeface="Book Antiqua" panose="02040602050305030304" pitchFamily="18" charset="0"/>
              </a:rPr>
              <a:t>企業及び銀行において、「債務保証」は子会社が受けた融資のリスクを付保し、利益を守るために実行される。</a:t>
            </a:r>
            <a:endParaRPr lang="en-IN" altLang="ja-JP" sz="1700" dirty="0">
              <a:latin typeface="Book Antiqua" panose="02040602050305030304" pitchFamily="18" charset="0"/>
            </a:endParaRPr>
          </a:p>
          <a:p>
            <a:pPr>
              <a:lnSpc>
                <a:spcPct val="100000"/>
              </a:lnSpc>
              <a:spcBef>
                <a:spcPts val="0"/>
              </a:spcBef>
            </a:pPr>
            <a:endParaRPr lang="ja-JP" altLang="en-US" sz="1700" dirty="0">
              <a:latin typeface="Book Antiqua" panose="02040602050305030304" pitchFamily="18" charset="0"/>
            </a:endParaRPr>
          </a:p>
          <a:p>
            <a:pPr>
              <a:lnSpc>
                <a:spcPct val="100000"/>
              </a:lnSpc>
              <a:spcBef>
                <a:spcPts val="0"/>
              </a:spcBef>
            </a:pPr>
            <a:r>
              <a:rPr lang="ja-JP" altLang="en-US" sz="1700" dirty="0">
                <a:latin typeface="Book Antiqua" panose="02040602050305030304" pitchFamily="18" charset="0"/>
              </a:rPr>
              <a:t>債務保証を提供する法人は、融資を受けた会社に対して「保証料」を請求する場合と請求しない場合がある。</a:t>
            </a:r>
          </a:p>
          <a:p>
            <a:pPr>
              <a:lnSpc>
                <a:spcPct val="100000"/>
              </a:lnSpc>
              <a:spcBef>
                <a:spcPts val="0"/>
              </a:spcBef>
            </a:pPr>
            <a:endParaRPr lang="en-US" sz="1700" dirty="0">
              <a:solidFill>
                <a:srgbClr val="000000"/>
              </a:solidFill>
              <a:latin typeface="Book Antiqua" panose="02040602050305030304" pitchFamily="18" charset="0"/>
            </a:endParaRPr>
          </a:p>
          <a:p>
            <a:pPr>
              <a:lnSpc>
                <a:spcPct val="100000"/>
              </a:lnSpc>
              <a:spcBef>
                <a:spcPts val="0"/>
              </a:spcBef>
            </a:pPr>
            <a:r>
              <a:rPr lang="ja-JP" altLang="en-US" sz="1700" dirty="0">
                <a:latin typeface="Book Antiqua" panose="02040602050305030304" pitchFamily="18" charset="0"/>
              </a:rPr>
              <a:t>さらに、債務保証は一般的に無担保であることから、保証人の特定の資産によって保証されることはない。</a:t>
            </a:r>
            <a:endParaRPr lang="en-IN" altLang="ja-JP" sz="1700" dirty="0">
              <a:latin typeface="Book Antiqua" panose="02040602050305030304" pitchFamily="18" charset="0"/>
            </a:endParaRPr>
          </a:p>
          <a:p>
            <a:pPr>
              <a:lnSpc>
                <a:spcPct val="100000"/>
              </a:lnSpc>
              <a:spcBef>
                <a:spcPts val="0"/>
              </a:spcBef>
            </a:pPr>
            <a:endParaRPr lang="ja-JP" altLang="en-US" sz="1700" dirty="0">
              <a:latin typeface="Book Antiqua" panose="02040602050305030304" pitchFamily="18" charset="0"/>
            </a:endParaRPr>
          </a:p>
          <a:p>
            <a:pPr>
              <a:lnSpc>
                <a:spcPct val="100000"/>
              </a:lnSpc>
              <a:spcBef>
                <a:spcPts val="0"/>
              </a:spcBef>
            </a:pPr>
            <a:r>
              <a:rPr lang="ja-JP" altLang="en-US" sz="1700" dirty="0">
                <a:latin typeface="Book Antiqua" panose="02040602050305030304" pitchFamily="18" charset="0"/>
              </a:rPr>
              <a:t>インド会社法において、債務保証は持株関係がある子会社との間でのみ提供することができると規定されている。</a:t>
            </a:r>
            <a:endParaRPr lang="en-US" sz="1700" dirty="0">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5</a:t>
            </a:fld>
            <a:endParaRPr lang="en-US" altLang="en-US" sz="1400" dirty="0">
              <a:latin typeface="Book Antiqua" panose="02040602050305030304" pitchFamily="18" charset="0"/>
            </a:endParaRPr>
          </a:p>
        </p:txBody>
      </p:sp>
      <p:grpSp>
        <p:nvGrpSpPr>
          <p:cNvPr id="41" name="Group 40">
            <a:extLst>
              <a:ext uri="{FF2B5EF4-FFF2-40B4-BE49-F238E27FC236}">
                <a16:creationId xmlns:a16="http://schemas.microsoft.com/office/drawing/2014/main" id="{9DC94AF1-C8D6-D3B0-E81C-64D1222F05E3}"/>
              </a:ext>
            </a:extLst>
          </p:cNvPr>
          <p:cNvGrpSpPr/>
          <p:nvPr/>
        </p:nvGrpSpPr>
        <p:grpSpPr>
          <a:xfrm>
            <a:off x="6853423" y="1937091"/>
            <a:ext cx="4391520" cy="3617118"/>
            <a:chOff x="6853423" y="1937091"/>
            <a:chExt cx="4391520" cy="3617118"/>
          </a:xfrm>
        </p:grpSpPr>
        <p:cxnSp>
          <p:nvCxnSpPr>
            <p:cNvPr id="26" name="Straight Arrow Connector 25">
              <a:extLst>
                <a:ext uri="{FF2B5EF4-FFF2-40B4-BE49-F238E27FC236}">
                  <a16:creationId xmlns:a16="http://schemas.microsoft.com/office/drawing/2014/main" id="{C697F744-77AD-D276-1C17-9ABCFC638801}"/>
                </a:ext>
              </a:extLst>
            </p:cNvPr>
            <p:cNvCxnSpPr/>
            <p:nvPr/>
          </p:nvCxnSpPr>
          <p:spPr>
            <a:xfrm flipV="1">
              <a:off x="10160000" y="2797063"/>
              <a:ext cx="0" cy="1883794"/>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35C6589-F3F2-5E2A-AE1E-984334592F6E}"/>
                </a:ext>
              </a:extLst>
            </p:cNvPr>
            <p:cNvSpPr/>
            <p:nvPr/>
          </p:nvSpPr>
          <p:spPr>
            <a:xfrm>
              <a:off x="9873343" y="4680857"/>
              <a:ext cx="1371600" cy="859972"/>
            </a:xfrm>
            <a:prstGeom prst="roundRect">
              <a:avLst>
                <a:gd name="adj" fmla="val 1793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ook Antiqua" panose="02040602050305030304" pitchFamily="18" charset="0"/>
                </a:rPr>
                <a:t>インド法人</a:t>
              </a:r>
              <a:endParaRPr lang="en-IN" dirty="0">
                <a:latin typeface="Book Antiqua" panose="02040602050305030304" pitchFamily="18" charset="0"/>
              </a:endParaRPr>
            </a:p>
          </p:txBody>
        </p:sp>
        <p:sp>
          <p:nvSpPr>
            <p:cNvPr id="30" name="Rectangle: Rounded Corners 29">
              <a:extLst>
                <a:ext uri="{FF2B5EF4-FFF2-40B4-BE49-F238E27FC236}">
                  <a16:creationId xmlns:a16="http://schemas.microsoft.com/office/drawing/2014/main" id="{4CDE23B5-E5E7-6C51-4CC6-38CB3A2030E4}"/>
                </a:ext>
              </a:extLst>
            </p:cNvPr>
            <p:cNvSpPr/>
            <p:nvPr/>
          </p:nvSpPr>
          <p:spPr>
            <a:xfrm>
              <a:off x="6853423" y="4680857"/>
              <a:ext cx="1741710" cy="859972"/>
            </a:xfrm>
            <a:prstGeom prst="roundRect">
              <a:avLst>
                <a:gd name="adj" fmla="val 179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ook Antiqua" panose="02040602050305030304" pitchFamily="18" charset="0"/>
                </a:rPr>
                <a:t>銀行</a:t>
              </a:r>
              <a:r>
                <a:rPr lang="en-US" dirty="0">
                  <a:latin typeface="Book Antiqua" panose="02040602050305030304" pitchFamily="18" charset="0"/>
                </a:rPr>
                <a:t> </a:t>
              </a:r>
            </a:p>
            <a:p>
              <a:pPr algn="ctr"/>
              <a:r>
                <a:rPr lang="en-US" dirty="0">
                  <a:latin typeface="Book Antiqua" panose="02040602050305030304" pitchFamily="18" charset="0"/>
                </a:rPr>
                <a:t>(</a:t>
              </a:r>
              <a:r>
                <a:rPr lang="ja-JP" altLang="en-US" dirty="0">
                  <a:latin typeface="Book Antiqua" panose="02040602050305030304" pitchFamily="18" charset="0"/>
                </a:rPr>
                <a:t>インド</a:t>
              </a:r>
              <a:r>
                <a:rPr lang="en-US" dirty="0">
                  <a:latin typeface="Book Antiqua" panose="02040602050305030304" pitchFamily="18" charset="0"/>
                </a:rPr>
                <a:t>/ </a:t>
              </a:r>
              <a:r>
                <a:rPr lang="ja-JP" altLang="en-US" dirty="0">
                  <a:latin typeface="Book Antiqua" panose="02040602050305030304" pitchFamily="18" charset="0"/>
                </a:rPr>
                <a:t>外国</a:t>
              </a:r>
              <a:r>
                <a:rPr lang="en-US" dirty="0">
                  <a:latin typeface="Book Antiqua" panose="02040602050305030304" pitchFamily="18" charset="0"/>
                </a:rPr>
                <a:t>)</a:t>
              </a:r>
              <a:endParaRPr lang="en-IN" dirty="0">
                <a:latin typeface="Book Antiqua" panose="02040602050305030304" pitchFamily="18" charset="0"/>
              </a:endParaRPr>
            </a:p>
          </p:txBody>
        </p:sp>
        <p:sp>
          <p:nvSpPr>
            <p:cNvPr id="31" name="Rectangle: Rounded Corners 30">
              <a:extLst>
                <a:ext uri="{FF2B5EF4-FFF2-40B4-BE49-F238E27FC236}">
                  <a16:creationId xmlns:a16="http://schemas.microsoft.com/office/drawing/2014/main" id="{804B6697-7001-3AD6-14EC-5C9EC81485DC}"/>
                </a:ext>
              </a:extLst>
            </p:cNvPr>
            <p:cNvSpPr/>
            <p:nvPr/>
          </p:nvSpPr>
          <p:spPr>
            <a:xfrm>
              <a:off x="7815943" y="1937091"/>
              <a:ext cx="2797628" cy="859972"/>
            </a:xfrm>
            <a:prstGeom prst="roundRect">
              <a:avLst>
                <a:gd name="adj" fmla="val 1793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ook Antiqua" panose="02040602050305030304" pitchFamily="18" charset="0"/>
                </a:rPr>
                <a:t>日本の親会社</a:t>
              </a:r>
              <a:endParaRPr lang="en-US" dirty="0">
                <a:latin typeface="Book Antiqua" panose="02040602050305030304" pitchFamily="18" charset="0"/>
              </a:endParaRPr>
            </a:p>
            <a:p>
              <a:pPr algn="ctr"/>
              <a:r>
                <a:rPr lang="en-US" dirty="0">
                  <a:latin typeface="Book Antiqua" panose="02040602050305030304" pitchFamily="18" charset="0"/>
                </a:rPr>
                <a:t>(</a:t>
              </a:r>
              <a:r>
                <a:rPr lang="ja-JP" altLang="en-US" dirty="0">
                  <a:latin typeface="Book Antiqua" panose="02040602050305030304" pitchFamily="18" charset="0"/>
                </a:rPr>
                <a:t>保証人</a:t>
              </a:r>
              <a:r>
                <a:rPr lang="en-US" dirty="0">
                  <a:latin typeface="Book Antiqua" panose="02040602050305030304" pitchFamily="18" charset="0"/>
                </a:rPr>
                <a:t>)</a:t>
              </a:r>
              <a:endParaRPr lang="en-IN" dirty="0">
                <a:latin typeface="Book Antiqua" panose="02040602050305030304" pitchFamily="18" charset="0"/>
              </a:endParaRPr>
            </a:p>
          </p:txBody>
        </p:sp>
        <p:cxnSp>
          <p:nvCxnSpPr>
            <p:cNvPr id="32" name="Straight Arrow Connector 31">
              <a:extLst>
                <a:ext uri="{FF2B5EF4-FFF2-40B4-BE49-F238E27FC236}">
                  <a16:creationId xmlns:a16="http://schemas.microsoft.com/office/drawing/2014/main" id="{3C6B5E06-EE78-F127-826A-62EAC11855F7}"/>
                </a:ext>
              </a:extLst>
            </p:cNvPr>
            <p:cNvCxnSpPr>
              <a:cxnSpLocks/>
              <a:stCxn id="30" idx="3"/>
              <a:endCxn id="29" idx="1"/>
            </p:cNvCxnSpPr>
            <p:nvPr/>
          </p:nvCxnSpPr>
          <p:spPr>
            <a:xfrm>
              <a:off x="8595133" y="5110843"/>
              <a:ext cx="1278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C920190-B278-C606-4F0C-F3491B05638C}"/>
                </a:ext>
              </a:extLst>
            </p:cNvPr>
            <p:cNvSpPr txBox="1"/>
            <p:nvPr/>
          </p:nvSpPr>
          <p:spPr>
            <a:xfrm>
              <a:off x="8922048" y="5246432"/>
              <a:ext cx="543739" cy="307777"/>
            </a:xfrm>
            <a:prstGeom prst="rect">
              <a:avLst/>
            </a:prstGeom>
            <a:noFill/>
          </p:spPr>
          <p:txBody>
            <a:bodyPr wrap="none" rtlCol="0">
              <a:spAutoFit/>
            </a:bodyPr>
            <a:lstStyle/>
            <a:p>
              <a:r>
                <a:rPr lang="ja-JP" altLang="en-US" sz="1400" dirty="0">
                  <a:latin typeface="Book Antiqua" panose="02040602050305030304" pitchFamily="18" charset="0"/>
                </a:rPr>
                <a:t>融資</a:t>
              </a:r>
              <a:endParaRPr lang="en-IN" sz="1400" dirty="0">
                <a:latin typeface="Book Antiqua" panose="02040602050305030304" pitchFamily="18" charset="0"/>
              </a:endParaRPr>
            </a:p>
          </p:txBody>
        </p:sp>
        <p:sp>
          <p:nvSpPr>
            <p:cNvPr id="34" name="TextBox 33">
              <a:extLst>
                <a:ext uri="{FF2B5EF4-FFF2-40B4-BE49-F238E27FC236}">
                  <a16:creationId xmlns:a16="http://schemas.microsoft.com/office/drawing/2014/main" id="{6DA648E8-3480-719E-4447-70F884FD3129}"/>
                </a:ext>
              </a:extLst>
            </p:cNvPr>
            <p:cNvSpPr txBox="1"/>
            <p:nvPr/>
          </p:nvSpPr>
          <p:spPr>
            <a:xfrm>
              <a:off x="8084442" y="3319307"/>
              <a:ext cx="543739" cy="307777"/>
            </a:xfrm>
            <a:prstGeom prst="rect">
              <a:avLst/>
            </a:prstGeom>
            <a:noFill/>
          </p:spPr>
          <p:txBody>
            <a:bodyPr wrap="none" rtlCol="0">
              <a:spAutoFit/>
            </a:bodyPr>
            <a:lstStyle/>
            <a:p>
              <a:r>
                <a:rPr lang="ja-JP" altLang="en-US" sz="1400" dirty="0">
                  <a:latin typeface="Book Antiqua" panose="02040602050305030304" pitchFamily="18" charset="0"/>
                </a:rPr>
                <a:t>保証</a:t>
              </a:r>
              <a:endParaRPr lang="en-IN" sz="1400" dirty="0">
                <a:latin typeface="Book Antiqua" panose="02040602050305030304" pitchFamily="18" charset="0"/>
              </a:endParaRPr>
            </a:p>
          </p:txBody>
        </p:sp>
        <p:cxnSp>
          <p:nvCxnSpPr>
            <p:cNvPr id="35" name="Straight Arrow Connector 34">
              <a:extLst>
                <a:ext uri="{FF2B5EF4-FFF2-40B4-BE49-F238E27FC236}">
                  <a16:creationId xmlns:a16="http://schemas.microsoft.com/office/drawing/2014/main" id="{28A6BCCD-99BC-DD55-F9E0-93023170EF37}"/>
                </a:ext>
              </a:extLst>
            </p:cNvPr>
            <p:cNvCxnSpPr>
              <a:cxnSpLocks/>
            </p:cNvCxnSpPr>
            <p:nvPr/>
          </p:nvCxnSpPr>
          <p:spPr>
            <a:xfrm>
              <a:off x="8091237" y="2767112"/>
              <a:ext cx="0" cy="1913745"/>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609F2EF-88ED-015B-98F8-39F7393F16CC}"/>
                </a:ext>
              </a:extLst>
            </p:cNvPr>
            <p:cNvCxnSpPr>
              <a:stCxn id="31" idx="3"/>
              <a:endCxn id="29" idx="3"/>
            </p:cNvCxnSpPr>
            <p:nvPr/>
          </p:nvCxnSpPr>
          <p:spPr>
            <a:xfrm>
              <a:off x="10613571" y="2367077"/>
              <a:ext cx="631372" cy="2743766"/>
            </a:xfrm>
            <a:prstGeom prst="bentConnector3">
              <a:avLst>
                <a:gd name="adj1" fmla="val 136207"/>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084C06-B3D5-F679-3007-76BCF57832EA}"/>
                </a:ext>
              </a:extLst>
            </p:cNvPr>
            <p:cNvSpPr txBox="1"/>
            <p:nvPr/>
          </p:nvSpPr>
          <p:spPr>
            <a:xfrm>
              <a:off x="10420944" y="3429000"/>
              <a:ext cx="723275" cy="307777"/>
            </a:xfrm>
            <a:prstGeom prst="rect">
              <a:avLst/>
            </a:prstGeom>
            <a:noFill/>
          </p:spPr>
          <p:txBody>
            <a:bodyPr wrap="none" rtlCol="0">
              <a:spAutoFit/>
            </a:bodyPr>
            <a:lstStyle/>
            <a:p>
              <a:r>
                <a:rPr lang="ja-JP" altLang="en-US" sz="1400" dirty="0">
                  <a:latin typeface="Book Antiqua" panose="02040602050305030304" pitchFamily="18" charset="0"/>
                </a:rPr>
                <a:t>子会社</a:t>
              </a:r>
              <a:endParaRPr lang="en-IN" sz="1400" dirty="0">
                <a:latin typeface="Book Antiqua" panose="02040602050305030304" pitchFamily="18" charset="0"/>
              </a:endParaRPr>
            </a:p>
          </p:txBody>
        </p:sp>
        <p:sp>
          <p:nvSpPr>
            <p:cNvPr id="38" name="TextBox 37">
              <a:extLst>
                <a:ext uri="{FF2B5EF4-FFF2-40B4-BE49-F238E27FC236}">
                  <a16:creationId xmlns:a16="http://schemas.microsoft.com/office/drawing/2014/main" id="{5718A522-4FD9-16C2-6FED-4D6FDDDE71B6}"/>
                </a:ext>
              </a:extLst>
            </p:cNvPr>
            <p:cNvSpPr txBox="1"/>
            <p:nvPr/>
          </p:nvSpPr>
          <p:spPr>
            <a:xfrm>
              <a:off x="9520182" y="3895020"/>
              <a:ext cx="723275" cy="307777"/>
            </a:xfrm>
            <a:prstGeom prst="rect">
              <a:avLst/>
            </a:prstGeom>
            <a:noFill/>
          </p:spPr>
          <p:txBody>
            <a:bodyPr wrap="none" rtlCol="0">
              <a:spAutoFit/>
            </a:bodyPr>
            <a:lstStyle/>
            <a:p>
              <a:r>
                <a:rPr lang="ja-JP" altLang="en-US" sz="1400" dirty="0">
                  <a:latin typeface="Book Antiqua" panose="02040602050305030304" pitchFamily="18" charset="0"/>
                </a:rPr>
                <a:t>保証料</a:t>
              </a:r>
              <a:endParaRPr lang="en-IN" sz="1400" dirty="0">
                <a:latin typeface="Book Antiqua" panose="02040602050305030304" pitchFamily="18" charset="0"/>
              </a:endParaRPr>
            </a:p>
          </p:txBody>
        </p:sp>
      </p:grpSp>
    </p:spTree>
    <p:extLst>
      <p:ext uri="{BB962C8B-B14F-4D97-AF65-F5344CB8AC3E}">
        <p14:creationId xmlns:p14="http://schemas.microsoft.com/office/powerpoint/2010/main" val="17800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(5/7)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244956"/>
            <a:ext cx="10926906" cy="4705188"/>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In the </a:t>
            </a:r>
            <a:r>
              <a:rPr lang="en-US" sz="1700" b="1" dirty="0">
                <a:solidFill>
                  <a:srgbClr val="000000"/>
                </a:solidFill>
                <a:latin typeface="Book Antiqua" panose="02040602050305030304" pitchFamily="18" charset="0"/>
              </a:rPr>
              <a:t>Circular No. 34/8/2018-GST</a:t>
            </a:r>
            <a:r>
              <a:rPr lang="en-US" sz="1700" dirty="0">
                <a:solidFill>
                  <a:srgbClr val="000000"/>
                </a:solidFill>
                <a:latin typeface="Book Antiqua" panose="02040602050305030304" pitchFamily="18" charset="0"/>
              </a:rPr>
              <a:t>, CBIC has clarified that guarantee provided by State Government to state owned companies against guarantee commission, is taxable under GST.</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Further, </a:t>
            </a:r>
            <a:r>
              <a:rPr lang="en-US" sz="1700" b="1" dirty="0">
                <a:solidFill>
                  <a:srgbClr val="000000"/>
                </a:solidFill>
                <a:latin typeface="Book Antiqua" panose="02040602050305030304" pitchFamily="18" charset="0"/>
              </a:rPr>
              <a:t>Circular No. 154/10/2021-GST </a:t>
            </a:r>
            <a:r>
              <a:rPr lang="en-US" sz="1700" dirty="0">
                <a:solidFill>
                  <a:srgbClr val="000000"/>
                </a:solidFill>
                <a:latin typeface="Book Antiqua" panose="02040602050305030304" pitchFamily="18" charset="0"/>
              </a:rPr>
              <a:t>has clarified that </a:t>
            </a:r>
            <a:r>
              <a:rPr lang="en-US" sz="1700" i="1" dirty="0">
                <a:solidFill>
                  <a:srgbClr val="000000"/>
                </a:solidFill>
                <a:latin typeface="Book Antiqua" panose="02040602050305030304" pitchFamily="18" charset="0"/>
              </a:rPr>
              <a:t>Entry No. 34A of Notification no. 12/2017-State Tax (Rate) dated </a:t>
            </a:r>
            <a:r>
              <a:rPr lang="en-US" sz="1700" i="1" dirty="0">
                <a:latin typeface="Book Antiqua" panose="02040602050305030304" pitchFamily="18" charset="0"/>
              </a:rPr>
              <a:t>30.06.2017 exempts "Services </a:t>
            </a:r>
            <a:r>
              <a:rPr lang="en-US" sz="1700" i="1" dirty="0">
                <a:solidFill>
                  <a:srgbClr val="000000"/>
                </a:solidFill>
                <a:latin typeface="Book Antiqua" panose="02040602050305030304" pitchFamily="18" charset="0"/>
              </a:rPr>
              <a:t>supplied by Central Government, State Government, Union territory to their undertakings or Public Sector Undertakings(PSUs) by way of guaranteeing the loans taken by such undertakings or PSUs from the banking companies and financial institutions.</a:t>
            </a: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i="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5950144"/>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50</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9A1A4DA7-67F2-ED92-313D-91F35906B829}"/>
              </a:ext>
            </a:extLst>
          </p:cNvPr>
          <p:cNvGraphicFramePr>
            <a:graphicFrameLocks noGrp="1"/>
          </p:cNvGraphicFramePr>
          <p:nvPr/>
        </p:nvGraphicFramePr>
        <p:xfrm>
          <a:off x="1001486" y="1977718"/>
          <a:ext cx="10529514" cy="1619832"/>
        </p:xfrm>
        <a:graphic>
          <a:graphicData uri="http://schemas.openxmlformats.org/drawingml/2006/table">
            <a:tbl>
              <a:tblPr firstRow="1" bandRow="1">
                <a:tableStyleId>{21E4AEA4-8DFA-4A89-87EB-49C32662AFE0}</a:tableStyleId>
              </a:tblPr>
              <a:tblGrid>
                <a:gridCol w="3983779">
                  <a:extLst>
                    <a:ext uri="{9D8B030D-6E8A-4147-A177-3AD203B41FA5}">
                      <a16:colId xmlns:a16="http://schemas.microsoft.com/office/drawing/2014/main" val="67523967"/>
                    </a:ext>
                  </a:extLst>
                </a:gridCol>
                <a:gridCol w="6545735">
                  <a:extLst>
                    <a:ext uri="{9D8B030D-6E8A-4147-A177-3AD203B41FA5}">
                      <a16:colId xmlns:a16="http://schemas.microsoft.com/office/drawing/2014/main" val="3259050063"/>
                    </a:ext>
                  </a:extLst>
                </a:gridCol>
              </a:tblGrid>
              <a:tr h="330821">
                <a:tc>
                  <a:txBody>
                    <a:bodyPr/>
                    <a:lstStyle/>
                    <a:p>
                      <a:pPr algn="ctr"/>
                      <a:r>
                        <a:rPr lang="en-IN" sz="1600" dirty="0">
                          <a:latin typeface="Book Antiqua" panose="02040602050305030304" pitchFamily="18" charset="0"/>
                        </a:rPr>
                        <a:t>Issue</a:t>
                      </a:r>
                    </a:p>
                  </a:txBody>
                  <a:tcPr/>
                </a:tc>
                <a:tc>
                  <a:txBody>
                    <a:bodyPr/>
                    <a:lstStyle/>
                    <a:p>
                      <a:pPr algn="ctr"/>
                      <a:r>
                        <a:rPr lang="en-IN" sz="1600" dirty="0">
                          <a:latin typeface="Book Antiqua" panose="02040602050305030304" pitchFamily="18" charset="0"/>
                        </a:rPr>
                        <a:t>Clarification</a:t>
                      </a:r>
                    </a:p>
                  </a:txBody>
                  <a:tcPr/>
                </a:tc>
                <a:extLst>
                  <a:ext uri="{0D108BD9-81ED-4DB2-BD59-A6C34878D82A}">
                    <a16:rowId xmlns:a16="http://schemas.microsoft.com/office/drawing/2014/main" val="3462440013"/>
                  </a:ext>
                </a:extLst>
              </a:tr>
              <a:tr h="1284552">
                <a:tc>
                  <a:txBody>
                    <a:bodyPr/>
                    <a:lstStyle/>
                    <a:p>
                      <a:pPr marL="533400" indent="-533400"/>
                      <a:r>
                        <a:rPr lang="en-US" sz="1600" dirty="0">
                          <a:latin typeface="Book Antiqua" panose="02040602050305030304" pitchFamily="18" charset="0"/>
                        </a:rPr>
                        <a:t>4. (2) 	Whether the guarantee provided by State Government to state owned companies against guarantee commission, is taxable under GST?</a:t>
                      </a:r>
                      <a:endParaRPr lang="en-IN" sz="1600" dirty="0">
                        <a:latin typeface="Book Antiqua" panose="02040602050305030304" pitchFamily="18" charset="0"/>
                      </a:endParaRPr>
                    </a:p>
                  </a:txBody>
                  <a:tcPr/>
                </a:tc>
                <a:tc>
                  <a:txBody>
                    <a:bodyPr/>
                    <a:lstStyle/>
                    <a:p>
                      <a:pPr marL="87313" indent="0"/>
                      <a:r>
                        <a:rPr lang="en-US" sz="1600" dirty="0">
                          <a:latin typeface="Book Antiqua" panose="02040602050305030304" pitchFamily="18" charset="0"/>
                        </a:rPr>
                        <a:t>The service provided by Central Government/State Government to any business entity including PSUs by way of guaranteeing the loans taken by them from financial institutions against consideration in any form including Guarantee Commission is taxable.</a:t>
                      </a:r>
                      <a:endParaRPr lang="en-IN" sz="1600" dirty="0">
                        <a:latin typeface="Book Antiqua" panose="02040602050305030304" pitchFamily="18" charset="0"/>
                      </a:endParaRPr>
                    </a:p>
                  </a:txBody>
                  <a:tcPr/>
                </a:tc>
                <a:extLst>
                  <a:ext uri="{0D108BD9-81ED-4DB2-BD59-A6C34878D82A}">
                    <a16:rowId xmlns:a16="http://schemas.microsoft.com/office/drawing/2014/main" val="3843405566"/>
                  </a:ext>
                </a:extLst>
              </a:tr>
            </a:tbl>
          </a:graphicData>
        </a:graphic>
      </p:graphicFrame>
      <p:sp>
        <p:nvSpPr>
          <p:cNvPr id="5" name="Rectangle: Rounded Corners 4">
            <a:extLst>
              <a:ext uri="{FF2B5EF4-FFF2-40B4-BE49-F238E27FC236}">
                <a16:creationId xmlns:a16="http://schemas.microsoft.com/office/drawing/2014/main" id="{492965B3-8A5A-4C90-545B-BCD0BFB43A62}"/>
              </a:ext>
            </a:extLst>
          </p:cNvPr>
          <p:cNvSpPr/>
          <p:nvPr/>
        </p:nvSpPr>
        <p:spPr>
          <a:xfrm>
            <a:off x="661000" y="5217485"/>
            <a:ext cx="10926906" cy="593110"/>
          </a:xfrm>
          <a:prstGeom prst="roundRect">
            <a:avLst>
              <a:gd name="adj" fmla="val 24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ook Antiqua" panose="02040602050305030304" pitchFamily="18" charset="0"/>
              </a:rPr>
              <a:t>In nutshell, Govt. is of the view that corporate guarantees do constitute supply of services.</a:t>
            </a:r>
            <a:endParaRPr lang="en-IN" dirty="0">
              <a:latin typeface="Book Antiqua" panose="02040602050305030304" pitchFamily="18" charset="0"/>
            </a:endParaRPr>
          </a:p>
        </p:txBody>
      </p:sp>
    </p:spTree>
    <p:extLst>
      <p:ext uri="{BB962C8B-B14F-4D97-AF65-F5344CB8AC3E}">
        <p14:creationId xmlns:p14="http://schemas.microsoft.com/office/powerpoint/2010/main" val="8010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(6/7)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lnSpcReduction="10000"/>
          </a:bodyPr>
          <a:lstStyle/>
          <a:p>
            <a:pPr marL="0" indent="0">
              <a:lnSpc>
                <a:spcPct val="100000"/>
              </a:lnSpc>
              <a:spcBef>
                <a:spcPts val="0"/>
              </a:spcBef>
              <a:buNone/>
            </a:pPr>
            <a:r>
              <a:rPr lang="en-US" sz="1700" b="1" dirty="0">
                <a:solidFill>
                  <a:srgbClr val="000000"/>
                </a:solidFill>
                <a:latin typeface="Book Antiqua" panose="02040602050305030304" pitchFamily="18" charset="0"/>
              </a:rPr>
              <a:t>Whether corporate guarantee is ‘supply’?</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u="sng" dirty="0">
                <a:solidFill>
                  <a:srgbClr val="000000"/>
                </a:solidFill>
                <a:latin typeface="Book Antiqua" panose="02040602050305030304" pitchFamily="18" charset="0"/>
              </a:rPr>
              <a:t>Where a fee is being charged</a:t>
            </a:r>
            <a:r>
              <a:rPr lang="en-US" sz="1700" dirty="0">
                <a:solidFill>
                  <a:srgbClr val="000000"/>
                </a:solidFill>
                <a:latin typeface="Book Antiqua" panose="02040602050305030304" pitchFamily="18" charset="0"/>
              </a:rPr>
              <a:t> for providing corporate guarantee, it would constitute a supply of service.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GST would be required to be paid under ‘</a:t>
            </a:r>
            <a:r>
              <a:rPr lang="en-US" sz="1700" b="1" dirty="0">
                <a:solidFill>
                  <a:srgbClr val="000000"/>
                </a:solidFill>
                <a:latin typeface="Book Antiqua" panose="02040602050305030304" pitchFamily="18" charset="0"/>
              </a:rPr>
              <a:t>reverse charge mechanism</a:t>
            </a:r>
            <a:r>
              <a:rPr lang="en-US" sz="1700" dirty="0">
                <a:solidFill>
                  <a:srgbClr val="000000"/>
                </a:solidFill>
                <a:latin typeface="Book Antiqua" panose="02040602050305030304" pitchFamily="18" charset="0"/>
              </a:rPr>
              <a:t>’, as the corporate guarantee provided by foreign parent entity would be considered as import of services.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GST paid under reverse charge mechanism would be allowed as an input tax credit to the Indian company.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u="sng" dirty="0">
                <a:solidFill>
                  <a:srgbClr val="000000"/>
                </a:solidFill>
                <a:latin typeface="Book Antiqua" panose="02040602050305030304" pitchFamily="18" charset="0"/>
              </a:rPr>
              <a:t>Where fee is not being charged</a:t>
            </a:r>
            <a:r>
              <a:rPr lang="en-US" sz="1700" dirty="0">
                <a:solidFill>
                  <a:srgbClr val="000000"/>
                </a:solidFill>
                <a:latin typeface="Book Antiqua" panose="02040602050305030304" pitchFamily="18" charset="0"/>
              </a:rPr>
              <a:t> for providing corporate guarantee, the GST department may allege that GST is still chargeable on a fair value being transaction between related parties.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However, following arguments can be taken for non-chargeability of GST on imputed value:</a:t>
            </a:r>
          </a:p>
          <a:p>
            <a:pPr lvl="1" indent="-419100">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Corporate guarantee can be given only for a related party and not for any third party</a:t>
            </a:r>
          </a:p>
          <a:p>
            <a:pPr lvl="1" indent="-419100">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It is given only to protect/enhance the value of investment in the subsidiary company</a:t>
            </a:r>
          </a:p>
          <a:p>
            <a:pPr lvl="1" indent="-419100">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It is merely a shareholder function and providing corporate guarantee to lender is not in course or furtherance of business of the parent company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51</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31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GST issues</a:t>
            </a:r>
            <a:r>
              <a:rPr lang="en-US" altLang="ja-JP" sz="3600" b="1" dirty="0">
                <a:latin typeface="Book Antiqua" panose="02040602050305030304" pitchFamily="18" charset="0"/>
              </a:rPr>
              <a:t> (7/7)</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en-US" sz="1700" b="1" dirty="0">
                <a:solidFill>
                  <a:srgbClr val="000000"/>
                </a:solidFill>
                <a:latin typeface="Book Antiqua" panose="02040602050305030304" pitchFamily="18" charset="0"/>
              </a:rPr>
              <a:t>Valuation of corporate guarantee fee</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Rule 28 of Central Goods and Services Tax Rules, 2017 (‘CGST Rules, 2017’) deals with valuation of supplies between related or distinct person.</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It provides for open market value or value of supplies of like kind and quality.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If value cannot be determined under Rule 28, it can be derived on the basis of costs as per Rule 30. However, in corporate guarantee, there is no cost involved for the parent entity, and thus, Rule 30 may also not be applicable.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Rule 31 provides for a residual method of valuation wherein value shall be determined using reasonable means consistent with the principles and the general provisions of section 15 and the provisions of this Chapter.</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Clue can also be taken from benchmarking undertaken for transfer pricing purposes under Income-tax laws</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52</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4030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(1/5)</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5696257" cy="4705188"/>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The taxability of corporate guarantee fee is a vexed issue.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Indian tax authorities have tried to bring such fee to tax as:</a:t>
            </a:r>
          </a:p>
          <a:p>
            <a:pPr marL="631825" lvl="1" indent="-360363">
              <a:lnSpc>
                <a:spcPct val="100000"/>
              </a:lnSpc>
              <a:spcBef>
                <a:spcPts val="0"/>
              </a:spcBef>
              <a:buFont typeface="Arial" panose="020B0604020202020204" pitchFamily="34" charset="0"/>
              <a:buAutoNum type="alphaLcParenR"/>
            </a:pPr>
            <a:r>
              <a:rPr lang="en-US" sz="1700" dirty="0">
                <a:solidFill>
                  <a:srgbClr val="000000"/>
                </a:solidFill>
                <a:latin typeface="Book Antiqua" panose="02040602050305030304" pitchFamily="18" charset="0"/>
              </a:rPr>
              <a:t>Interest (Article 11 of DTAA)</a:t>
            </a:r>
          </a:p>
          <a:p>
            <a:pPr marL="631825" lvl="1" indent="-360363">
              <a:lnSpc>
                <a:spcPct val="100000"/>
              </a:lnSpc>
              <a:spcBef>
                <a:spcPts val="0"/>
              </a:spcBef>
              <a:buAutoNum type="alphaLcParenR"/>
            </a:pPr>
            <a:r>
              <a:rPr lang="en-US" sz="1700" dirty="0">
                <a:solidFill>
                  <a:srgbClr val="000000"/>
                </a:solidFill>
                <a:latin typeface="Book Antiqua" panose="02040602050305030304" pitchFamily="18" charset="0"/>
              </a:rPr>
              <a:t>Fee for technical services (Article 12 of DTAA)</a:t>
            </a:r>
          </a:p>
          <a:p>
            <a:pPr marL="631825" lvl="1" indent="-360363">
              <a:lnSpc>
                <a:spcPct val="100000"/>
              </a:lnSpc>
              <a:spcBef>
                <a:spcPts val="0"/>
              </a:spcBef>
              <a:buAutoNum type="alphaLcParenR"/>
            </a:pPr>
            <a:r>
              <a:rPr lang="en-US" sz="1700" dirty="0">
                <a:solidFill>
                  <a:srgbClr val="000000"/>
                </a:solidFill>
                <a:latin typeface="Book Antiqua" panose="02040602050305030304" pitchFamily="18" charset="0"/>
              </a:rPr>
              <a:t>Other income (Article 22 of DTAA)</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Earlier, the Indian tax authorities used to allege guarantee fee to be in the nature of fee for technical services or interest.</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In recent past, the income tax officers have taken a position to tax guarantee fee as ‘other income’.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53</a:t>
            </a:fld>
            <a:endParaRPr lang="en-US" altLang="en-US" sz="1400" dirty="0">
              <a:latin typeface="Book Antiqua" panose="02040602050305030304" pitchFamily="18" charset="0"/>
            </a:endParaRPr>
          </a:p>
        </p:txBody>
      </p:sp>
      <p:pic>
        <p:nvPicPr>
          <p:cNvPr id="2050" name="Picture 2" descr="Guarantee Policies: how do they differ from the normal Insurance policy |  Klapton Insurance">
            <a:extLst>
              <a:ext uri="{FF2B5EF4-FFF2-40B4-BE49-F238E27FC236}">
                <a16:creationId xmlns:a16="http://schemas.microsoft.com/office/drawing/2014/main" id="{26B5A7CC-EDB6-A2FF-DB1A-7AE8716A5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75" y="2205637"/>
            <a:ext cx="3438525"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5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(2/5)</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en-US" sz="1700" b="1" dirty="0">
                <a:solidFill>
                  <a:srgbClr val="000000"/>
                </a:solidFill>
                <a:latin typeface="Book Antiqua" panose="02040602050305030304" pitchFamily="18" charset="0"/>
              </a:rPr>
              <a:t>Taxability as ‘fee for technical services’</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Tax Tribunals in India have consistently held that guarantee fee cannot be considered as fee for technical services.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Providing corporate guarantee does not involve rendering of any technical or consultancy services. </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Delhi Tax Tribunal, in the cases of </a:t>
            </a:r>
            <a:r>
              <a:rPr lang="en-US" sz="1700" b="1" dirty="0">
                <a:solidFill>
                  <a:srgbClr val="000000"/>
                </a:solidFill>
                <a:latin typeface="Book Antiqua" panose="02040602050305030304" pitchFamily="18" charset="0"/>
              </a:rPr>
              <a:t>JC Decaux S.A. vs. ACIT, Circle-2(1)(1) (International Taxation) [2020] 116 taxmann.com 408 (Delhi - Trib.), Lease Plan India (P.) Ltd. vs. DCIT [2020] 117 taxmann.com 343 (Delhi - Trib.), </a:t>
            </a:r>
            <a:r>
              <a:rPr lang="en-US" sz="1700" dirty="0">
                <a:solidFill>
                  <a:srgbClr val="000000"/>
                </a:solidFill>
                <a:latin typeface="Book Antiqua" panose="02040602050305030304" pitchFamily="18" charset="0"/>
              </a:rPr>
              <a:t>has held that guarantee fee is not in the nature of fee for technical services.</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54</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6520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(3/5)</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en-US" sz="1700" b="1" dirty="0">
                <a:solidFill>
                  <a:srgbClr val="000000"/>
                </a:solidFill>
                <a:latin typeface="Book Antiqua" panose="02040602050305030304" pitchFamily="18" charset="0"/>
              </a:rPr>
              <a:t>Taxability as ‘interest’</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term interest as defined in the Article 11(4) of the India-Japan DTAA covers incomes arising from debt claims of every kind.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However, it does not explicitly cover guarantee fee within its ambit.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Tribunals have also held that guarantee fee cannot be termed as ‘interest’ because there is no debt given by the guarantor to the borrower. </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Delhi Tax Tribunal, in the cases of </a:t>
            </a:r>
            <a:r>
              <a:rPr lang="en-US" sz="1700" b="1" dirty="0">
                <a:solidFill>
                  <a:srgbClr val="000000"/>
                </a:solidFill>
                <a:latin typeface="Book Antiqua" panose="02040602050305030304" pitchFamily="18" charset="0"/>
              </a:rPr>
              <a:t>Lease Plan India (P.) Ltd. vs. DCIT [2020] 117 taxmann.com 343 (Delhi - Trib.), Johnson Matthey Public Ltd. Company vs. DCIT [2017] 88 taxmann.com 127 (Delhi - Trib.), </a:t>
            </a:r>
            <a:r>
              <a:rPr lang="en-US" sz="1700" dirty="0">
                <a:solidFill>
                  <a:srgbClr val="000000"/>
                </a:solidFill>
                <a:latin typeface="Book Antiqua" panose="02040602050305030304" pitchFamily="18" charset="0"/>
              </a:rPr>
              <a:t>has held that guarantee fee is not in the nature of interest.</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55</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8728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(4/5)</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10926906" cy="4705188"/>
          </a:xfrm>
        </p:spPr>
        <p:txBody>
          <a:bodyPr>
            <a:normAutofit/>
          </a:bodyPr>
          <a:lstStyle/>
          <a:p>
            <a:pPr marL="0" indent="0">
              <a:lnSpc>
                <a:spcPct val="100000"/>
              </a:lnSpc>
              <a:spcBef>
                <a:spcPts val="0"/>
              </a:spcBef>
              <a:buNone/>
            </a:pPr>
            <a:r>
              <a:rPr lang="en-US" sz="1700" b="1" dirty="0">
                <a:solidFill>
                  <a:srgbClr val="000000"/>
                </a:solidFill>
                <a:latin typeface="Book Antiqua" panose="02040602050305030304" pitchFamily="18" charset="0"/>
              </a:rPr>
              <a:t>Taxability as ‘other income’</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Off late, the income tax authorities have alleged that guarantee fee is in the nature of other income, because it is not dealt by any other specific Article of the DTAA.</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Delhi Tax Tribunal, in the case of </a:t>
            </a:r>
            <a:r>
              <a:rPr lang="en-US" sz="1700" b="1" dirty="0">
                <a:solidFill>
                  <a:srgbClr val="000000"/>
                </a:solidFill>
                <a:latin typeface="Book Antiqua" panose="02040602050305030304" pitchFamily="18" charset="0"/>
              </a:rPr>
              <a:t>Johnson Matthey Public Ltd. Company vs. DCIT [2017] 88 taxmann.com 127 (Delhi - Trib.), </a:t>
            </a:r>
            <a:r>
              <a:rPr lang="en-US" sz="1700" dirty="0">
                <a:solidFill>
                  <a:srgbClr val="000000"/>
                </a:solidFill>
                <a:latin typeface="Book Antiqua" panose="02040602050305030304" pitchFamily="18" charset="0"/>
              </a:rPr>
              <a:t>has held that guarantee fee is in the nature of other income for the foreign parent entity.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Once any income is taxable as other income, it will get charged to tax under the local laws of India.</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Base tax rate of 40% </a:t>
            </a:r>
            <a:r>
              <a:rPr lang="en-US" sz="1700" dirty="0">
                <a:solidFill>
                  <a:srgbClr val="000000"/>
                </a:solidFill>
                <a:latin typeface="Book Antiqua" panose="02040602050305030304" pitchFamily="18" charset="0"/>
              </a:rPr>
              <a:t>(plus surcharge and </a:t>
            </a:r>
            <a:r>
              <a:rPr lang="en-US" sz="1700" dirty="0" err="1">
                <a:solidFill>
                  <a:srgbClr val="000000"/>
                </a:solidFill>
                <a:latin typeface="Book Antiqua" panose="02040602050305030304" pitchFamily="18" charset="0"/>
              </a:rPr>
              <a:t>cess</a:t>
            </a:r>
            <a:r>
              <a:rPr lang="en-US" sz="1700" dirty="0">
                <a:solidFill>
                  <a:srgbClr val="000000"/>
                </a:solidFill>
                <a:latin typeface="Book Antiqua" panose="02040602050305030304" pitchFamily="18" charset="0"/>
              </a:rPr>
              <a:t>) is applicable on other income.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Contentions can be raised against guarantee fee being classified as ‘other income’ if it can be treated as ‘business income’ under Indian income-tax laws (</a:t>
            </a:r>
            <a:r>
              <a:rPr lang="en-US" sz="1700" i="1" dirty="0">
                <a:solidFill>
                  <a:srgbClr val="000000"/>
                </a:solidFill>
                <a:latin typeface="Book Antiqua" panose="02040602050305030304" pitchFamily="18" charset="0"/>
              </a:rPr>
              <a:t>discussed on next slide</a:t>
            </a:r>
            <a:r>
              <a:rPr lang="en-US" sz="1700" dirty="0">
                <a:solidFill>
                  <a:srgbClr val="000000"/>
                </a:solidFill>
                <a:latin typeface="Book Antiqua" panose="02040602050305030304" pitchFamily="18" charset="0"/>
              </a:rPr>
              <a:t>)</a:t>
            </a:r>
          </a:p>
          <a:p>
            <a:pPr marL="271463" indent="-271463">
              <a:lnSpc>
                <a:spcPct val="100000"/>
              </a:lnSpc>
              <a:spcBef>
                <a:spcPts val="0"/>
              </a:spcBef>
            </a:pPr>
            <a:endParaRPr lang="en-US" sz="1700" b="1" dirty="0">
              <a:solidFill>
                <a:srgbClr val="000000"/>
              </a:solidFill>
              <a:highlight>
                <a:srgbClr val="FFFF00"/>
              </a:highlight>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56</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10951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Corporate Guarantee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(5/5)</a:t>
            </a:r>
            <a:endParaRPr lang="en-US" sz="3600" b="1" dirty="0">
              <a:latin typeface="Book Antiqua" panose="02040602050305030304" pitchFamily="18" charset="0"/>
            </a:endParaRPr>
          </a:p>
        </p:txBody>
      </p:sp>
      <p:sp>
        <p:nvSpPr>
          <p:cNvPr id="3" name="Content Placeholder 2"/>
          <p:cNvSpPr>
            <a:spLocks noGrp="1"/>
          </p:cNvSpPr>
          <p:nvPr>
            <p:ph idx="1"/>
          </p:nvPr>
        </p:nvSpPr>
        <p:spPr>
          <a:xfrm>
            <a:off x="720809" y="1415710"/>
            <a:ext cx="10926906" cy="4705188"/>
          </a:xfrm>
        </p:spPr>
        <p:txBody>
          <a:bodyPr>
            <a:normAutofit lnSpcReduction="10000"/>
          </a:bodyPr>
          <a:lstStyle/>
          <a:p>
            <a:pPr marL="0" indent="0">
              <a:lnSpc>
                <a:spcPct val="100000"/>
              </a:lnSpc>
              <a:spcBef>
                <a:spcPts val="0"/>
              </a:spcBef>
              <a:buNone/>
            </a:pPr>
            <a:r>
              <a:rPr lang="en-US" sz="1800" b="1" dirty="0">
                <a:solidFill>
                  <a:srgbClr val="000000"/>
                </a:solidFill>
                <a:latin typeface="Book Antiqua" panose="02040602050305030304" pitchFamily="18" charset="0"/>
              </a:rPr>
              <a:t>Arguments for guarantee fee to be considered as ‘business income’</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Under Indian income-tax laws, the term “business” is of wide import and means an activity carried on continuously and systematically by a person by application of his labor and/or skill with a view to earning an income.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It has also been held in judicial precedents that even a single transaction can constitute business and a series of transactions may not be necessary.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Guarantee fee received by Japanese parent entity may be classified as business income in India where:</a:t>
            </a:r>
          </a:p>
          <a:p>
            <a:pPr marL="533400" lvl="1" indent="-261938">
              <a:lnSpc>
                <a:spcPct val="100000"/>
              </a:lnSpc>
              <a:spcBef>
                <a:spcPts val="0"/>
              </a:spcBef>
              <a:buFontTx/>
              <a:buChar char="-"/>
            </a:pPr>
            <a:r>
              <a:rPr lang="en-US" sz="1700" dirty="0">
                <a:solidFill>
                  <a:srgbClr val="000000"/>
                </a:solidFill>
                <a:latin typeface="Book Antiqua" panose="02040602050305030304" pitchFamily="18" charset="0"/>
              </a:rPr>
              <a:t>Japanese parent entity has provided similar guarantees to banks against loan taken by other subsidiaries located in India and/or other countries;</a:t>
            </a:r>
          </a:p>
          <a:p>
            <a:pPr marL="533400" lvl="1" indent="-261938">
              <a:lnSpc>
                <a:spcPct val="100000"/>
              </a:lnSpc>
              <a:spcBef>
                <a:spcPts val="0"/>
              </a:spcBef>
              <a:buFontTx/>
              <a:buChar char="-"/>
            </a:pPr>
            <a:endParaRPr lang="en-US" sz="1050" dirty="0">
              <a:solidFill>
                <a:srgbClr val="000000"/>
              </a:solidFill>
              <a:latin typeface="Book Antiqua" panose="02040602050305030304" pitchFamily="18" charset="0"/>
            </a:endParaRPr>
          </a:p>
          <a:p>
            <a:pPr marL="533400" lvl="1" indent="-261938">
              <a:lnSpc>
                <a:spcPct val="100000"/>
              </a:lnSpc>
              <a:spcBef>
                <a:spcPts val="0"/>
              </a:spcBef>
              <a:buFontTx/>
              <a:buChar char="-"/>
            </a:pPr>
            <a:r>
              <a:rPr lang="en-US" sz="1700" dirty="0">
                <a:solidFill>
                  <a:srgbClr val="000000"/>
                </a:solidFill>
                <a:latin typeface="Book Antiqua" panose="02040602050305030304" pitchFamily="18" charset="0"/>
              </a:rPr>
              <a:t>the activity of providing guarantee in favor of other subsidiaries can be said to constitute a continuous and systematic activity for Japanese parent entity;</a:t>
            </a:r>
          </a:p>
          <a:p>
            <a:pPr marL="533400" lvl="1" indent="-261938">
              <a:lnSpc>
                <a:spcPct val="100000"/>
              </a:lnSpc>
              <a:spcBef>
                <a:spcPts val="0"/>
              </a:spcBef>
              <a:buFontTx/>
              <a:buChar char="-"/>
            </a:pPr>
            <a:endParaRPr lang="en-US" sz="1050" dirty="0">
              <a:solidFill>
                <a:srgbClr val="000000"/>
              </a:solidFill>
              <a:latin typeface="Book Antiqua" panose="02040602050305030304" pitchFamily="18" charset="0"/>
            </a:endParaRPr>
          </a:p>
          <a:p>
            <a:pPr marL="533400" lvl="1" indent="-261938">
              <a:lnSpc>
                <a:spcPct val="100000"/>
              </a:lnSpc>
              <a:spcBef>
                <a:spcPts val="0"/>
              </a:spcBef>
              <a:buFontTx/>
              <a:buChar char="-"/>
            </a:pPr>
            <a:r>
              <a:rPr lang="en-US" sz="1700" dirty="0">
                <a:solidFill>
                  <a:srgbClr val="000000"/>
                </a:solidFill>
                <a:latin typeface="Book Antiqua" panose="02040602050305030304" pitchFamily="18" charset="0"/>
              </a:rPr>
              <a:t>Japanese parent entity bears the associated risks, in the course of its business to earn profit.</a:t>
            </a:r>
          </a:p>
          <a:p>
            <a:pPr marL="533400" lvl="1" indent="-261938">
              <a:lnSpc>
                <a:spcPct val="100000"/>
              </a:lnSpc>
              <a:spcBef>
                <a:spcPts val="0"/>
              </a:spcBef>
              <a:buFontTx/>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Business income </a:t>
            </a:r>
            <a:r>
              <a:rPr lang="en-US" sz="1700" dirty="0">
                <a:solidFill>
                  <a:srgbClr val="000000"/>
                </a:solidFill>
                <a:latin typeface="Book Antiqua" panose="02040602050305030304" pitchFamily="18" charset="0"/>
              </a:rPr>
              <a:t>of a non-resident entity is </a:t>
            </a:r>
            <a:r>
              <a:rPr lang="en-US" sz="1700" b="1" u="sng" dirty="0">
                <a:solidFill>
                  <a:srgbClr val="000000"/>
                </a:solidFill>
                <a:latin typeface="Book Antiqua" panose="02040602050305030304" pitchFamily="18" charset="0"/>
              </a:rPr>
              <a:t>not taxable in India</a:t>
            </a:r>
            <a:r>
              <a:rPr lang="en-US" sz="1700" b="1" dirty="0">
                <a:solidFill>
                  <a:srgbClr val="000000"/>
                </a:solidFill>
                <a:latin typeface="Book Antiqua" panose="02040602050305030304" pitchFamily="18" charset="0"/>
              </a:rPr>
              <a:t> unless there is a permanent establishment </a:t>
            </a:r>
            <a:r>
              <a:rPr lang="en-US" sz="1700" dirty="0">
                <a:solidFill>
                  <a:srgbClr val="000000"/>
                </a:solidFill>
                <a:latin typeface="Book Antiqua" panose="02040602050305030304" pitchFamily="18" charset="0"/>
              </a:rPr>
              <a:t>(‘PE’) in India and the business income is attributable to such PE.</a:t>
            </a: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57</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43649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(1/6)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The corporate guarantee transaction needs to be evaluated under transfer pricing regulations, as it is between associated enterprises.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Explanation to Section 92B </a:t>
            </a:r>
            <a:r>
              <a:rPr lang="en-US" sz="1700" dirty="0">
                <a:solidFill>
                  <a:srgbClr val="000000"/>
                </a:solidFill>
                <a:latin typeface="Book Antiqua" panose="02040602050305030304" pitchFamily="18" charset="0"/>
              </a:rPr>
              <a:t>(which defines ‘international transaction’) was inserted through Finance Act, 2012 with retrospective effect from 1 April 2002. The Explanation states that - </a:t>
            </a:r>
          </a:p>
          <a:p>
            <a:pPr marL="457200" lvl="1" indent="0">
              <a:lnSpc>
                <a:spcPct val="100000"/>
              </a:lnSpc>
              <a:spcBef>
                <a:spcPts val="0"/>
              </a:spcBef>
              <a:buNone/>
            </a:pPr>
            <a:endParaRPr lang="en-US" sz="1700" i="1" dirty="0">
              <a:solidFill>
                <a:srgbClr val="000000"/>
              </a:solidFill>
              <a:latin typeface="Book Antiqua" panose="02040602050305030304" pitchFamily="18" charset="0"/>
            </a:endParaRPr>
          </a:p>
          <a:p>
            <a:pPr marL="457200" lvl="1" indent="0">
              <a:lnSpc>
                <a:spcPct val="100000"/>
              </a:lnSpc>
              <a:spcBef>
                <a:spcPts val="0"/>
              </a:spcBef>
              <a:buNone/>
            </a:pPr>
            <a:r>
              <a:rPr lang="en-US" sz="1700" i="1" dirty="0">
                <a:solidFill>
                  <a:srgbClr val="000000"/>
                </a:solidFill>
                <a:latin typeface="Book Antiqua" panose="02040602050305030304" pitchFamily="18" charset="0"/>
              </a:rPr>
              <a:t>“For the removal of doubts, it is hereby clarified that (</a:t>
            </a:r>
            <a:r>
              <a:rPr lang="en-US" sz="1700" i="1" dirty="0" err="1">
                <a:solidFill>
                  <a:srgbClr val="000000"/>
                </a:solidFill>
                <a:latin typeface="Book Antiqua" panose="02040602050305030304" pitchFamily="18" charset="0"/>
              </a:rPr>
              <a:t>i</a:t>
            </a:r>
            <a:r>
              <a:rPr lang="en-US" sz="1700" i="1" dirty="0">
                <a:solidFill>
                  <a:srgbClr val="000000"/>
                </a:solidFill>
                <a:latin typeface="Book Antiqua" panose="02040602050305030304" pitchFamily="18" charset="0"/>
              </a:rPr>
              <a:t>) the expression "international transaction" shall include ....</a:t>
            </a:r>
          </a:p>
          <a:p>
            <a:pPr marL="457200" lvl="1" indent="0">
              <a:lnSpc>
                <a:spcPct val="100000"/>
              </a:lnSpc>
              <a:spcBef>
                <a:spcPts val="0"/>
              </a:spcBef>
              <a:buNone/>
            </a:pPr>
            <a:endParaRPr lang="en-US" sz="1700" i="1" dirty="0">
              <a:solidFill>
                <a:srgbClr val="000000"/>
              </a:solidFill>
              <a:latin typeface="Book Antiqua" panose="02040602050305030304" pitchFamily="18" charset="0"/>
            </a:endParaRPr>
          </a:p>
          <a:p>
            <a:pPr marL="457200" lvl="1" indent="0">
              <a:lnSpc>
                <a:spcPct val="100000"/>
              </a:lnSpc>
              <a:spcBef>
                <a:spcPts val="0"/>
              </a:spcBef>
              <a:buNone/>
            </a:pPr>
            <a:r>
              <a:rPr lang="en-US" sz="1700" i="1" dirty="0">
                <a:solidFill>
                  <a:srgbClr val="000000"/>
                </a:solidFill>
                <a:latin typeface="Book Antiqua" panose="02040602050305030304" pitchFamily="18" charset="0"/>
              </a:rPr>
              <a:t>(c) capital financing, including any type of long-term or short-term borrowing, lending or </a:t>
            </a:r>
            <a:r>
              <a:rPr lang="en-US" sz="1700" b="1" i="1" u="sng" dirty="0">
                <a:solidFill>
                  <a:srgbClr val="000000"/>
                </a:solidFill>
                <a:latin typeface="Book Antiqua" panose="02040602050305030304" pitchFamily="18" charset="0"/>
              </a:rPr>
              <a:t>guarantee</a:t>
            </a:r>
            <a:r>
              <a:rPr lang="en-US" sz="1700" i="1" dirty="0">
                <a:solidFill>
                  <a:srgbClr val="000000"/>
                </a:solidFill>
                <a:latin typeface="Book Antiqua" panose="02040602050305030304" pitchFamily="18" charset="0"/>
              </a:rPr>
              <a:t>, purchase or sale of marketable securities or any type of advance, payments or deferred payment or receivable or any other debt </a:t>
            </a:r>
            <a:r>
              <a:rPr lang="en-US" sz="1700" b="1" i="1" u="sng" dirty="0">
                <a:solidFill>
                  <a:srgbClr val="000000"/>
                </a:solidFill>
                <a:latin typeface="Book Antiqua" panose="02040602050305030304" pitchFamily="18" charset="0"/>
              </a:rPr>
              <a:t>arising during the course of business</a:t>
            </a:r>
            <a:r>
              <a:rPr lang="en-US" sz="1700" i="1" dirty="0">
                <a:solidFill>
                  <a:srgbClr val="000000"/>
                </a:solidFill>
                <a:latin typeface="Book Antiqua" panose="02040602050305030304" pitchFamily="18" charset="0"/>
              </a:rPr>
              <a:t>.”</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58</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288224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(2/6)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guarantee fee is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Where a fee is being charged, it would need to be benchmarked.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Pricing approaches for a formal, legally binding guarantee resulting in a lower interest rate</a:t>
            </a:r>
          </a:p>
          <a:p>
            <a:pPr lvl="1">
              <a:lnSpc>
                <a:spcPct val="100000"/>
              </a:lnSpc>
              <a:spcBef>
                <a:spcPts val="0"/>
              </a:spcBef>
              <a:buFont typeface="Calibri" panose="020F0502020204030204" pitchFamily="34" charset="0"/>
              <a:buChar char="‒"/>
            </a:pPr>
            <a:r>
              <a:rPr lang="en-US" sz="1600" b="1" dirty="0">
                <a:solidFill>
                  <a:srgbClr val="000000"/>
                </a:solidFill>
                <a:latin typeface="Book Antiqua" panose="02040602050305030304" pitchFamily="18" charset="0"/>
              </a:rPr>
              <a:t>CUP method </a:t>
            </a:r>
            <a:r>
              <a:rPr lang="en-US" sz="1600" dirty="0">
                <a:solidFill>
                  <a:srgbClr val="000000"/>
                </a:solidFill>
                <a:latin typeface="Book Antiqua" panose="02040602050305030304" pitchFamily="18" charset="0"/>
              </a:rPr>
              <a:t>– finding comparable data is a challenge</a:t>
            </a:r>
          </a:p>
          <a:p>
            <a:pPr lvl="1">
              <a:lnSpc>
                <a:spcPct val="100000"/>
              </a:lnSpc>
              <a:spcBef>
                <a:spcPts val="0"/>
              </a:spcBef>
              <a:buFont typeface="Calibri" panose="020F0502020204030204" pitchFamily="34" charset="0"/>
              <a:buChar char="‒"/>
            </a:pPr>
            <a:r>
              <a:rPr lang="en-US" sz="1600" b="1" dirty="0">
                <a:solidFill>
                  <a:srgbClr val="000000"/>
                </a:solidFill>
                <a:latin typeface="Book Antiqua" panose="02040602050305030304" pitchFamily="18" charset="0"/>
              </a:rPr>
              <a:t>Yield approach </a:t>
            </a:r>
            <a:r>
              <a:rPr lang="en-US" sz="1600" dirty="0">
                <a:solidFill>
                  <a:srgbClr val="000000"/>
                </a:solidFill>
                <a:latin typeface="Book Antiqua" panose="02040602050305030304" pitchFamily="18" charset="0"/>
              </a:rPr>
              <a:t>– fee is computed on the basis of expected interest saved due to corporate guarantee given by parent entity</a:t>
            </a:r>
          </a:p>
          <a:p>
            <a:pPr lvl="1">
              <a:lnSpc>
                <a:spcPct val="100000"/>
              </a:lnSpc>
              <a:spcBef>
                <a:spcPts val="0"/>
              </a:spcBef>
              <a:buFont typeface="Calibri" panose="020F0502020204030204" pitchFamily="34" charset="0"/>
              <a:buChar char="‒"/>
            </a:pPr>
            <a:r>
              <a:rPr lang="en-US" sz="1600" b="1" dirty="0">
                <a:solidFill>
                  <a:srgbClr val="000000"/>
                </a:solidFill>
                <a:latin typeface="Book Antiqua" panose="02040602050305030304" pitchFamily="18" charset="0"/>
              </a:rPr>
              <a:t>Cost approach </a:t>
            </a:r>
            <a:r>
              <a:rPr lang="en-US" sz="1600" dirty="0">
                <a:solidFill>
                  <a:srgbClr val="000000"/>
                </a:solidFill>
                <a:latin typeface="Book Antiqua" panose="02040602050305030304" pitchFamily="18" charset="0"/>
              </a:rPr>
              <a:t>– minimum return from the guarantor’s perspective (expected loss/capital requirement)</a:t>
            </a:r>
          </a:p>
          <a:p>
            <a:pPr lvl="1">
              <a:lnSpc>
                <a:spcPct val="100000"/>
              </a:lnSpc>
              <a:spcBef>
                <a:spcPts val="0"/>
              </a:spcBef>
              <a:buFont typeface="Calibri" panose="020F0502020204030204" pitchFamily="34" charset="0"/>
              <a:buChar char="‒"/>
            </a:pPr>
            <a:r>
              <a:rPr lang="en-US" sz="1600" b="1" dirty="0">
                <a:solidFill>
                  <a:srgbClr val="000000"/>
                </a:solidFill>
                <a:latin typeface="Book Antiqua" panose="02040602050305030304" pitchFamily="18" charset="0"/>
              </a:rPr>
              <a:t>Valuation of expected loss </a:t>
            </a:r>
            <a:r>
              <a:rPr lang="en-US" sz="1600" dirty="0">
                <a:solidFill>
                  <a:srgbClr val="000000"/>
                </a:solidFill>
                <a:latin typeface="Book Antiqua" panose="02040602050305030304" pitchFamily="18" charset="0"/>
              </a:rPr>
              <a:t>(and expected return on this amount)</a:t>
            </a:r>
          </a:p>
          <a:p>
            <a:pPr lvl="1">
              <a:lnSpc>
                <a:spcPct val="100000"/>
              </a:lnSpc>
              <a:spcBef>
                <a:spcPts val="0"/>
              </a:spcBef>
              <a:buFont typeface="Calibri" panose="020F0502020204030204" pitchFamily="34" charset="0"/>
              <a:buChar char="‒"/>
            </a:pPr>
            <a:r>
              <a:rPr lang="en-US" sz="1600" b="1" dirty="0">
                <a:solidFill>
                  <a:srgbClr val="000000"/>
                </a:solidFill>
                <a:latin typeface="Book Antiqua" panose="02040602050305030304" pitchFamily="18" charset="0"/>
              </a:rPr>
              <a:t>Capital support method </a:t>
            </a:r>
            <a:r>
              <a:rPr lang="en-US" sz="1600" dirty="0">
                <a:solidFill>
                  <a:srgbClr val="000000"/>
                </a:solidFill>
                <a:latin typeface="Book Antiqua" panose="02040602050305030304" pitchFamily="18" charset="0"/>
              </a:rPr>
              <a:t>(expected return on additional notional capital required to be infused in order to bring the subsidiary up to a credit rating which would not require corporate guarantee)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Yield approach is commonly followed to benchmark corporate guarantee fee, because the data availability for other approaches is a challenge.</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59</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129467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ja-JP" altLang="en-US" sz="3600" b="1" dirty="0">
                <a:latin typeface="Book Antiqua" panose="02040602050305030304" pitchFamily="18" charset="0"/>
              </a:rPr>
              <a:t>物品・サービス税（</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2"/>
            <a:ext cx="6088143" cy="4705188"/>
          </a:xfrm>
        </p:spPr>
        <p:txBody>
          <a:bodyPr>
            <a:normAutofit/>
          </a:bodyPr>
          <a:lstStyle/>
          <a:p>
            <a:r>
              <a:rPr lang="ja-JP" altLang="en-US" sz="1700" dirty="0">
                <a:solidFill>
                  <a:srgbClr val="000000"/>
                </a:solidFill>
                <a:latin typeface="Book Antiqua" panose="02040602050305030304" pitchFamily="18" charset="0"/>
              </a:rPr>
              <a:t>取引に対する物品・サービス税</a:t>
            </a:r>
            <a:r>
              <a:rPr lang="en-US" altLang="ja-JP" sz="1700" dirty="0">
                <a:solidFill>
                  <a:srgbClr val="000000"/>
                </a:solidFill>
                <a:latin typeface="Book Antiqua" panose="02040602050305030304" pitchFamily="18" charset="0"/>
              </a:rPr>
              <a:t> </a:t>
            </a:r>
            <a:r>
              <a:rPr lang="ja-JP" altLang="en-US" sz="1700" dirty="0">
                <a:solidFill>
                  <a:srgbClr val="000000"/>
                </a:solidFill>
                <a:latin typeface="Book Antiqua" panose="02040602050305030304" pitchFamily="18" charset="0"/>
              </a:rPr>
              <a:t>（</a:t>
            </a:r>
            <a:r>
              <a:rPr lang="en-IN" altLang="ja-JP" sz="1700" dirty="0">
                <a:solidFill>
                  <a:srgbClr val="000000"/>
                </a:solidFill>
                <a:latin typeface="Book Antiqua" panose="02040602050305030304" pitchFamily="18" charset="0"/>
              </a:rPr>
              <a:t>Goods and Services Tax: </a:t>
            </a:r>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GST</a:t>
            </a:r>
            <a:r>
              <a:rPr lang="ja-JP" altLang="en-US" sz="1700" dirty="0">
                <a:solidFill>
                  <a:srgbClr val="000000"/>
                </a:solidFill>
                <a:latin typeface="Book Antiqua" panose="02040602050305030304" pitchFamily="18" charset="0"/>
              </a:rPr>
              <a:t>」）は、資産の譲渡又はサービスの提供が存在する取引に対して適用される。</a:t>
            </a:r>
          </a:p>
          <a:p>
            <a:r>
              <a:rPr lang="en-US" altLang="ja-JP" sz="1700" dirty="0">
                <a:solidFill>
                  <a:srgbClr val="000000"/>
                </a:solidFill>
                <a:latin typeface="Book Antiqua" panose="02040602050305030304" pitchFamily="18" charset="0"/>
              </a:rPr>
              <a:t>2017 </a:t>
            </a:r>
            <a:r>
              <a:rPr lang="ja-JP" altLang="en-US" sz="1700" dirty="0">
                <a:solidFill>
                  <a:srgbClr val="000000"/>
                </a:solidFill>
                <a:latin typeface="Book Antiqua" panose="02040602050305030304" pitchFamily="18" charset="0"/>
              </a:rPr>
              <a:t>年中央物品サービス税法（</a:t>
            </a:r>
            <a:r>
              <a:rPr lang="ja-JP" altLang="en-US" sz="1800" dirty="0">
                <a:solidFill>
                  <a:srgbClr val="000000"/>
                </a:solidFill>
                <a:latin typeface="Book Antiqua" panose="02040602050305030304" pitchFamily="18" charset="0"/>
              </a:rPr>
              <a:t>「</a:t>
            </a:r>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a:t>
            </a:r>
            <a:r>
              <a:rPr lang="ja-JP" altLang="en-US" sz="1700" dirty="0">
                <a:solidFill>
                  <a:srgbClr val="000000"/>
                </a:solidFill>
                <a:latin typeface="Book Antiqua" panose="02040602050305030304" pitchFamily="18" charset="0"/>
              </a:rPr>
              <a:t>の第 </a:t>
            </a:r>
            <a:r>
              <a:rPr lang="en-US" altLang="ja-JP" sz="1700" dirty="0">
                <a:solidFill>
                  <a:srgbClr val="000000"/>
                </a:solidFill>
                <a:latin typeface="Book Antiqua" panose="02040602050305030304" pitchFamily="18" charset="0"/>
              </a:rPr>
              <a:t>7 </a:t>
            </a:r>
            <a:r>
              <a:rPr lang="ja-JP" altLang="en-US" sz="1700" dirty="0">
                <a:solidFill>
                  <a:srgbClr val="000000"/>
                </a:solidFill>
                <a:latin typeface="Book Antiqua" panose="02040602050305030304" pitchFamily="18" charset="0"/>
              </a:rPr>
              <a:t>条における「</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」の定義は包括的であり、網羅的なものではない。</a:t>
            </a:r>
          </a:p>
          <a:p>
            <a:r>
              <a:rPr lang="ja-JP" altLang="en-US" sz="1700" dirty="0">
                <a:solidFill>
                  <a:srgbClr val="000000"/>
                </a:solidFill>
                <a:latin typeface="Book Antiqua" panose="02040602050305030304" pitchFamily="18" charset="0"/>
              </a:rPr>
              <a:t>「</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」の範囲は非常に広く、</a:t>
            </a:r>
            <a:r>
              <a:rPr lang="en-US" altLang="ja-JP" sz="1700" dirty="0">
                <a:solidFill>
                  <a:srgbClr val="000000"/>
                </a:solidFill>
                <a:latin typeface="Book Antiqua" panose="02040602050305030304" pitchFamily="18" charset="0"/>
              </a:rPr>
              <a:t>supply</a:t>
            </a:r>
            <a:r>
              <a:rPr lang="ja-JP" altLang="en-US" sz="1700" dirty="0">
                <a:solidFill>
                  <a:srgbClr val="000000"/>
                </a:solidFill>
                <a:latin typeface="Book Antiqua" panose="02040602050305030304" pitchFamily="18" charset="0"/>
              </a:rPr>
              <a:t>の形態として定義されているものは、例示にすぎない。</a:t>
            </a:r>
          </a:p>
          <a:p>
            <a:r>
              <a:rPr lang="ja-JP" altLang="en-US" sz="1700" dirty="0">
                <a:solidFill>
                  <a:srgbClr val="000000"/>
                </a:solidFill>
                <a:latin typeface="Book Antiqua" panose="02040602050305030304" pitchFamily="18" charset="0"/>
              </a:rPr>
              <a:t>その他の形態による提供についても含まれるが、事業活動及びその促進における提供や、対価を得て行われる提供も含まれる。</a:t>
            </a:r>
            <a:endParaRPr lang="en-US" sz="1700" dirty="0">
              <a:solidFill>
                <a:srgbClr val="000000"/>
              </a:solidFill>
              <a:latin typeface="Book Antiqua" panose="02040602050305030304" pitchFamily="18" charset="0"/>
            </a:endParaRPr>
          </a:p>
          <a:p>
            <a:endParaRPr lang="en-US" sz="1700" b="0" i="0" u="none" strike="noStrike" baseline="0" dirty="0">
              <a:solidFill>
                <a:srgbClr val="000000"/>
              </a:solidFill>
              <a:latin typeface="Book Antiqua" panose="02040602050305030304" pitchFamily="18" charset="0"/>
            </a:endParaRPr>
          </a:p>
          <a:p>
            <a:endParaRPr lang="en-US" sz="1700" b="0" i="0" u="none" strike="noStrike" baseline="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a:t>
            </a:fld>
            <a:endParaRPr lang="en-US" altLang="en-US" sz="1400" dirty="0">
              <a:latin typeface="Book Antiqua" panose="02040602050305030304" pitchFamily="18" charset="0"/>
            </a:endParaRPr>
          </a:p>
        </p:txBody>
      </p:sp>
      <p:pic>
        <p:nvPicPr>
          <p:cNvPr id="1026" name="Picture 2" descr="Online GST Registration In India | GST Eligibility &amp; Requirements |Hostbooks">
            <a:extLst>
              <a:ext uri="{FF2B5EF4-FFF2-40B4-BE49-F238E27FC236}">
                <a16:creationId xmlns:a16="http://schemas.microsoft.com/office/drawing/2014/main" id="{D0040B28-F105-2CE1-A207-E720BAD3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43" y="2517321"/>
            <a:ext cx="5309658"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33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(3/6)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guarantee fee is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In various judicial precedents, it has been held that corporate guarantee given by parent entity cannot be compared with the guarantee issued by commercial banks. The bank rate for issuing corporate guarantee cannot be used as a comparable.  [</a:t>
            </a:r>
            <a:r>
              <a:rPr lang="en-US" sz="1700" b="1" dirty="0">
                <a:solidFill>
                  <a:srgbClr val="000000"/>
                </a:solidFill>
                <a:latin typeface="Book Antiqua" panose="02040602050305030304" pitchFamily="18" charset="0"/>
              </a:rPr>
              <a:t>Everest </a:t>
            </a:r>
            <a:r>
              <a:rPr lang="en-US" sz="1700" b="1" dirty="0" err="1">
                <a:solidFill>
                  <a:srgbClr val="000000"/>
                </a:solidFill>
                <a:latin typeface="Book Antiqua" panose="02040602050305030304" pitchFamily="18" charset="0"/>
              </a:rPr>
              <a:t>Kento</a:t>
            </a:r>
            <a:r>
              <a:rPr lang="en-US" sz="1700" b="1" dirty="0">
                <a:solidFill>
                  <a:srgbClr val="000000"/>
                </a:solidFill>
                <a:latin typeface="Book Antiqua" panose="02040602050305030304" pitchFamily="18" charset="0"/>
              </a:rPr>
              <a:t> Cylinders Ltd. </a:t>
            </a:r>
            <a:r>
              <a:rPr lang="pt-BR" sz="1700" b="1" dirty="0">
                <a:solidFill>
                  <a:srgbClr val="000000"/>
                </a:solidFill>
                <a:latin typeface="Book Antiqua" panose="02040602050305030304" pitchFamily="18" charset="0"/>
              </a:rPr>
              <a:t>[2015] 58 taxmann.com 254 (Bombay HC), GVK Power &amp; Infrastructure Ltd. [2018] 94 taxmann.com 415 (Visakhapatnam - Trib.)</a:t>
            </a:r>
            <a:r>
              <a:rPr lang="pt-BR" sz="1700" dirty="0">
                <a:solidFill>
                  <a:srgbClr val="000000"/>
                </a:solidFill>
                <a:latin typeface="Book Antiqua" panose="02040602050305030304" pitchFamily="18" charset="0"/>
              </a:rPr>
              <a:t>]</a:t>
            </a:r>
          </a:p>
          <a:p>
            <a:pPr marL="271463" indent="-271463">
              <a:lnSpc>
                <a:spcPct val="100000"/>
              </a:lnSpc>
              <a:spcBef>
                <a:spcPts val="0"/>
              </a:spcBef>
            </a:pPr>
            <a:endParaRPr lang="pt-BR"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General Tax Tribunal observation – arm’s length price for guarantee fee has been held to range between 0.5% and 0.8% on the amount of debt drawn.</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Safe </a:t>
            </a:r>
            <a:r>
              <a:rPr lang="en-US" sz="1700" dirty="0" err="1">
                <a:solidFill>
                  <a:srgbClr val="000000"/>
                </a:solidFill>
                <a:latin typeface="Book Antiqua" panose="02040602050305030304" pitchFamily="18" charset="0"/>
              </a:rPr>
              <a:t>Harbour</a:t>
            </a:r>
            <a:r>
              <a:rPr lang="en-US" sz="1700" dirty="0">
                <a:solidFill>
                  <a:srgbClr val="000000"/>
                </a:solidFill>
                <a:latin typeface="Book Antiqua" panose="02040602050305030304" pitchFamily="18" charset="0"/>
              </a:rPr>
              <a:t> Rules of India prescribe a rate of 1% for corporate guarantee fee.</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60</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127038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(4/6)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guarantee fee is not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In hands of Indian subsidiary - </a:t>
            </a:r>
            <a:r>
              <a:rPr lang="en-US" sz="1700" dirty="0">
                <a:solidFill>
                  <a:srgbClr val="000000"/>
                </a:solidFill>
                <a:latin typeface="Book Antiqua" panose="02040602050305030304" pitchFamily="18" charset="0"/>
              </a:rPr>
              <a:t>From transfer pricing perspective, the Indian subsidiary may not face much challenge because its cost is nil for corporate guarantee which leads to no tax evasion in the hands of Indian subsidiary company.</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In hands of Japanese parent entity </a:t>
            </a:r>
            <a:r>
              <a:rPr lang="en-US" sz="1700" dirty="0">
                <a:solidFill>
                  <a:srgbClr val="000000"/>
                </a:solidFill>
                <a:latin typeface="Book Antiqua" panose="02040602050305030304" pitchFamily="18" charset="0"/>
              </a:rPr>
              <a:t>– While assessing the Japanese parent entity, the Indian tax authorities may allege that it should have earned an income from its subsidiary entity for the corporate guarantee furnished to bank.</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dirty="0">
                <a:solidFill>
                  <a:srgbClr val="000000"/>
                </a:solidFill>
                <a:latin typeface="Book Antiqua" panose="02040602050305030304" pitchFamily="18" charset="0"/>
              </a:rPr>
              <a:t>Arguments</a:t>
            </a:r>
            <a:r>
              <a:rPr lang="en-US" sz="1700" dirty="0">
                <a:solidFill>
                  <a:srgbClr val="000000"/>
                </a:solidFill>
                <a:latin typeface="Book Antiqua" panose="02040602050305030304" pitchFamily="18" charset="0"/>
              </a:rPr>
              <a:t> which can be taken </a:t>
            </a:r>
            <a:r>
              <a:rPr lang="en-US" sz="1700" b="1" dirty="0">
                <a:solidFill>
                  <a:srgbClr val="000000"/>
                </a:solidFill>
                <a:latin typeface="Book Antiqua" panose="02040602050305030304" pitchFamily="18" charset="0"/>
              </a:rPr>
              <a:t>against taxability in hands of Japanese parent </a:t>
            </a:r>
            <a:r>
              <a:rPr lang="en-US" sz="1700" dirty="0">
                <a:solidFill>
                  <a:srgbClr val="000000"/>
                </a:solidFill>
                <a:latin typeface="Book Antiqua" panose="02040602050305030304" pitchFamily="18" charset="0"/>
              </a:rPr>
              <a:t>entity (</a:t>
            </a:r>
            <a:r>
              <a:rPr lang="en-US" sz="1700" i="1" dirty="0">
                <a:solidFill>
                  <a:srgbClr val="000000"/>
                </a:solidFill>
                <a:latin typeface="Book Antiqua" panose="02040602050305030304" pitchFamily="18" charset="0"/>
              </a:rPr>
              <a:t>where guarantee fee is not being charged</a:t>
            </a:r>
            <a:r>
              <a:rPr lang="en-US" sz="1700" dirty="0">
                <a:solidFill>
                  <a:srgbClr val="000000"/>
                </a:solidFill>
                <a:latin typeface="Book Antiqua" panose="02040602050305030304" pitchFamily="18" charset="0"/>
              </a:rPr>
              <a:t>) – </a:t>
            </a:r>
          </a:p>
          <a:p>
            <a:pPr marL="614362" lvl="1" indent="-342900">
              <a:lnSpc>
                <a:spcPct val="100000"/>
              </a:lnSpc>
              <a:spcBef>
                <a:spcPts val="0"/>
              </a:spcBef>
              <a:buAutoNum type="alphaLcParenR"/>
            </a:pPr>
            <a:r>
              <a:rPr lang="en-US" sz="1700" b="1" dirty="0">
                <a:solidFill>
                  <a:srgbClr val="000000"/>
                </a:solidFill>
                <a:latin typeface="Book Antiqua" panose="02040602050305030304" pitchFamily="18" charset="0"/>
              </a:rPr>
              <a:t>No base-erosion in India </a:t>
            </a:r>
            <a:r>
              <a:rPr lang="en-US" sz="1700" dirty="0">
                <a:solidFill>
                  <a:srgbClr val="000000"/>
                </a:solidFill>
                <a:latin typeface="Book Antiqua" panose="02040602050305030304" pitchFamily="18" charset="0"/>
              </a:rPr>
              <a:t>- That on overall basis India does not loose tax on this transaction because the Indian entity has already paid taxes on higher profits, due to no expense being claimed for guarantee fee.</a:t>
            </a:r>
          </a:p>
          <a:p>
            <a:pPr marL="614362" lvl="1" indent="-342900">
              <a:lnSpc>
                <a:spcPct val="100000"/>
              </a:lnSpc>
              <a:spcBef>
                <a:spcPts val="0"/>
              </a:spcBef>
              <a:buAutoNum type="alphaLcParenR"/>
            </a:pPr>
            <a:r>
              <a:rPr lang="en-US" sz="1700" b="1" dirty="0">
                <a:solidFill>
                  <a:srgbClr val="000000"/>
                </a:solidFill>
                <a:latin typeface="Book Antiqua" panose="02040602050305030304" pitchFamily="18" charset="0"/>
              </a:rPr>
              <a:t>Shareholder function </a:t>
            </a:r>
            <a:r>
              <a:rPr lang="en-US" sz="1700" dirty="0">
                <a:solidFill>
                  <a:srgbClr val="000000"/>
                </a:solidFill>
                <a:latin typeface="Book Antiqua" panose="02040602050305030304" pitchFamily="18" charset="0"/>
              </a:rPr>
              <a:t>- By giving corporate guarantee, Japanese parent entity is only discharging its shareholder function.</a:t>
            </a:r>
          </a:p>
          <a:p>
            <a:pPr marL="614362" lvl="1" indent="-342900">
              <a:lnSpc>
                <a:spcPct val="100000"/>
              </a:lnSpc>
              <a:spcBef>
                <a:spcPts val="0"/>
              </a:spcBef>
              <a:buAutoNum type="alphaLcParenR"/>
            </a:pPr>
            <a:r>
              <a:rPr lang="en-US" sz="1700" b="1" dirty="0">
                <a:solidFill>
                  <a:srgbClr val="000000"/>
                </a:solidFill>
                <a:latin typeface="Book Antiqua" panose="02040602050305030304" pitchFamily="18" charset="0"/>
              </a:rPr>
              <a:t>Not arising in normal course of business </a:t>
            </a:r>
            <a:r>
              <a:rPr lang="en-US" sz="1700" dirty="0">
                <a:solidFill>
                  <a:srgbClr val="000000"/>
                </a:solidFill>
                <a:latin typeface="Book Antiqua" panose="02040602050305030304" pitchFamily="18" charset="0"/>
              </a:rPr>
              <a:t>- Giving free of cost guarantee to subsidiary company does not arise in normal course of business</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fld id="{8F72140F-1641-44BF-BCF4-25FA1EC3A613}" type="slidenum">
              <a:rPr kumimoji="0" lang="en-US" altLang="en-US" sz="14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ctr" defTabSz="914400" rtl="0" eaLnBrk="1" fontAlgn="auto" latinLnBrk="0" hangingPunct="1">
                <a:lnSpc>
                  <a:spcPct val="100000"/>
                </a:lnSpc>
                <a:spcBef>
                  <a:spcPts val="450"/>
                </a:spcBef>
                <a:spcAft>
                  <a:spcPts val="0"/>
                </a:spcAft>
                <a:buClrTx/>
                <a:buSzPct val="100000"/>
                <a:buFont typeface="Arial" panose="020B0604020202020204" pitchFamily="34" charset="0"/>
                <a:buNone/>
                <a:tabLst/>
                <a:defRPr/>
              </a:pPr>
              <a:t>61</a:t>
            </a:fld>
            <a:endParaRPr kumimoji="0" lang="en-US" altLang="en-US" sz="14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Tree>
    <p:extLst>
      <p:ext uri="{BB962C8B-B14F-4D97-AF65-F5344CB8AC3E}">
        <p14:creationId xmlns:p14="http://schemas.microsoft.com/office/powerpoint/2010/main" val="39664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(5/6)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no guarantee fee is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The Special Bench</a:t>
            </a:r>
            <a:r>
              <a:rPr lang="en-US" sz="1700" dirty="0">
                <a:solidFill>
                  <a:srgbClr val="000000"/>
                </a:solidFill>
                <a:latin typeface="Book Antiqua" panose="02040602050305030304" pitchFamily="18" charset="0"/>
              </a:rPr>
              <a:t> of Kolkata Tribunal in case of </a:t>
            </a:r>
            <a:r>
              <a:rPr lang="en-US" sz="1700" b="1" dirty="0" err="1">
                <a:solidFill>
                  <a:srgbClr val="000000"/>
                </a:solidFill>
                <a:latin typeface="Book Antiqua" panose="02040602050305030304" pitchFamily="18" charset="0"/>
              </a:rPr>
              <a:t>Instrumentarium</a:t>
            </a:r>
            <a:r>
              <a:rPr lang="en-US" sz="1700" b="1" dirty="0">
                <a:solidFill>
                  <a:srgbClr val="000000"/>
                </a:solidFill>
                <a:latin typeface="Book Antiqua" panose="02040602050305030304" pitchFamily="18" charset="0"/>
              </a:rPr>
              <a:t> Corporation Ltd. </a:t>
            </a:r>
            <a:r>
              <a:rPr lang="sv-SE" sz="1700" b="1" dirty="0">
                <a:solidFill>
                  <a:srgbClr val="000000"/>
                </a:solidFill>
                <a:latin typeface="Book Antiqua" panose="02040602050305030304" pitchFamily="18" charset="0"/>
              </a:rPr>
              <a:t>[2016] 160 ITD 1 </a:t>
            </a:r>
            <a:r>
              <a:rPr lang="sv-SE" sz="1700" dirty="0">
                <a:solidFill>
                  <a:srgbClr val="000000"/>
                </a:solidFill>
                <a:latin typeface="Book Antiqua" panose="02040602050305030304" pitchFamily="18" charset="0"/>
              </a:rPr>
              <a:t>rejected the argument of no-base erosion and held the foreing enity should have offered to tax an arm’s length interest on an interest free loan given to Indian group entity. </a:t>
            </a: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In a subsequent judegment, the Kolkata Tax Tribunal has held that providing a guarantee to subsidiary company cannot be considered as an international transaction because it is merely a shareholder function. [</a:t>
            </a:r>
            <a:r>
              <a:rPr lang="sv-SE" sz="1700" b="1" dirty="0">
                <a:solidFill>
                  <a:srgbClr val="000000"/>
                </a:solidFill>
                <a:latin typeface="Book Antiqua" panose="02040602050305030304" pitchFamily="18" charset="0"/>
              </a:rPr>
              <a:t>IFGL Refractories Ltd. [2021] 128 taxmann.com 462</a:t>
            </a:r>
            <a:r>
              <a:rPr lang="sv-SE" sz="1700" dirty="0">
                <a:solidFill>
                  <a:srgbClr val="000000"/>
                </a:solidFill>
                <a:latin typeface="Book Antiqua" panose="02040602050305030304" pitchFamily="18" charset="0"/>
              </a:rPr>
              <a:t>]</a:t>
            </a: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In case of </a:t>
            </a:r>
            <a:r>
              <a:rPr lang="sv-SE" sz="1700" b="1" dirty="0">
                <a:solidFill>
                  <a:srgbClr val="000000"/>
                </a:solidFill>
                <a:latin typeface="Book Antiqua" panose="02040602050305030304" pitchFamily="18" charset="0"/>
              </a:rPr>
              <a:t>IFGL Refractories</a:t>
            </a:r>
            <a:r>
              <a:rPr lang="sv-SE" sz="1700" dirty="0">
                <a:solidFill>
                  <a:srgbClr val="000000"/>
                </a:solidFill>
                <a:latin typeface="Book Antiqua" panose="02040602050305030304" pitchFamily="18" charset="0"/>
              </a:rPr>
              <a:t>, the Kolkata Tax Tribunal also considered its own judgment in Instrumentarium case and disregarded it on the basis that the issue involved therein was different (interest on debt).</a:t>
            </a: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In the case of IFGL Refractories, guarantee fee was held to be not covered even under the amended definition of ‘international transaction’ after the amendment in Finance Act 2012, because free guarantee provided by parent entity does not arise in the course of business.</a:t>
            </a: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62</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31447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fontScale="90000"/>
          </a:bodyPr>
          <a:lstStyle/>
          <a:p>
            <a:r>
              <a:rPr lang="en-US" sz="3600" b="1" dirty="0">
                <a:latin typeface="Book Antiqua" panose="02040602050305030304" pitchFamily="18" charset="0"/>
              </a:rPr>
              <a:t>Corporate Guarantee – Transfer Pricing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(6/6)</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no guarantee fee is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In other cases as well, the Kolkata Tax Tribunal has held that guarantee fee can not be imputed in the hands of parent entity where no fee is being charged. [</a:t>
            </a:r>
            <a:r>
              <a:rPr lang="sv-SE" sz="1700" b="1" dirty="0">
                <a:solidFill>
                  <a:srgbClr val="000000"/>
                </a:solidFill>
                <a:latin typeface="Book Antiqua" panose="02040602050305030304" pitchFamily="18" charset="0"/>
              </a:rPr>
              <a:t>EIH Ltd. [2018] 89 taxmann.com 417 </a:t>
            </a:r>
            <a:r>
              <a:rPr lang="sv-SE" sz="1700" dirty="0">
                <a:solidFill>
                  <a:srgbClr val="000000"/>
                </a:solidFill>
                <a:latin typeface="Book Antiqua" panose="02040602050305030304" pitchFamily="18" charset="0"/>
              </a:rPr>
              <a:t>and </a:t>
            </a:r>
            <a:r>
              <a:rPr lang="en-US" sz="1700" b="1" dirty="0">
                <a:solidFill>
                  <a:srgbClr val="000000"/>
                </a:solidFill>
                <a:latin typeface="Book Antiqua" panose="02040602050305030304" pitchFamily="18" charset="0"/>
              </a:rPr>
              <a:t>Rohit Ferro Tech Ltd., IT Appeal Nos. 262 &amp; 263 (</a:t>
            </a:r>
            <a:r>
              <a:rPr lang="en-US" sz="1700" b="1" dirty="0" err="1">
                <a:solidFill>
                  <a:srgbClr val="000000"/>
                </a:solidFill>
                <a:latin typeface="Book Antiqua" panose="02040602050305030304" pitchFamily="18" charset="0"/>
              </a:rPr>
              <a:t>Kol</a:t>
            </a:r>
            <a:r>
              <a:rPr lang="en-US" sz="1700" b="1" dirty="0">
                <a:solidFill>
                  <a:srgbClr val="000000"/>
                </a:solidFill>
                <a:latin typeface="Book Antiqua" panose="02040602050305030304" pitchFamily="18" charset="0"/>
              </a:rPr>
              <a:t>.) of 2018, dated 12 Oct. 2018]</a:t>
            </a: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In a contrary decision, the Vishakhapatnam Tax Tribunal has held that </a:t>
            </a:r>
            <a:r>
              <a:rPr lang="en-US" sz="1700" dirty="0">
                <a:solidFill>
                  <a:srgbClr val="000000"/>
                </a:solidFill>
                <a:latin typeface="Book Antiqua" panose="02040602050305030304" pitchFamily="18" charset="0"/>
              </a:rPr>
              <a:t>corporate guarantee always involves risk and there is a service provided to the associated enterprise in increasing its creditworthiness in obtaining loans in the market. Thus, a fee must be imputed and taxed in the hands of parent entity. [</a:t>
            </a:r>
            <a:r>
              <a:rPr lang="en-US" sz="1700" b="1" dirty="0">
                <a:solidFill>
                  <a:srgbClr val="000000"/>
                </a:solidFill>
                <a:latin typeface="Book Antiqua" panose="02040602050305030304" pitchFamily="18" charset="0"/>
              </a:rPr>
              <a:t>Devi Sea Foods Ltd. [2022] 143 taxmann.com 174</a:t>
            </a:r>
            <a:r>
              <a:rPr lang="en-US" sz="1700" dirty="0">
                <a:solidFill>
                  <a:srgbClr val="000000"/>
                </a:solidFill>
                <a:latin typeface="Book Antiqua" panose="02040602050305030304" pitchFamily="18" charset="0"/>
              </a:rPr>
              <a:t>]</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In case of </a:t>
            </a:r>
            <a:r>
              <a:rPr lang="en-US" sz="1700" b="1" dirty="0">
                <a:solidFill>
                  <a:srgbClr val="000000"/>
                </a:solidFill>
                <a:latin typeface="Book Antiqua" panose="02040602050305030304" pitchFamily="18" charset="0"/>
              </a:rPr>
              <a:t>Redington India Ltd. [2021] 430 ITR 298</a:t>
            </a:r>
            <a:r>
              <a:rPr lang="en-US" sz="1700" dirty="0">
                <a:solidFill>
                  <a:srgbClr val="000000"/>
                </a:solidFill>
                <a:latin typeface="Book Antiqua" panose="02040602050305030304" pitchFamily="18" charset="0"/>
              </a:rPr>
              <a:t>, the Madras High Court held that corporate guarantee given to associated enterprise is covered by the retrospective amendment made by the Finance Act, 2012.</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b="1" u="sng" dirty="0">
                <a:solidFill>
                  <a:srgbClr val="000000"/>
                </a:solidFill>
                <a:latin typeface="Book Antiqua" panose="02040602050305030304" pitchFamily="18" charset="0"/>
              </a:rPr>
              <a:t>Letter of Comfort</a:t>
            </a:r>
            <a:r>
              <a:rPr lang="en-US" sz="1700" b="1" dirty="0">
                <a:solidFill>
                  <a:srgbClr val="000000"/>
                </a:solidFill>
                <a:latin typeface="Book Antiqua" panose="02040602050305030304" pitchFamily="18" charset="0"/>
              </a:rPr>
              <a:t> </a:t>
            </a:r>
            <a:r>
              <a:rPr lang="en-US" sz="1700" dirty="0">
                <a:solidFill>
                  <a:srgbClr val="000000"/>
                </a:solidFill>
                <a:latin typeface="Book Antiqua" panose="02040602050305030304" pitchFamily="18" charset="0"/>
              </a:rPr>
              <a:t>- Tax tribunal accepted “Comfort issuance, as not international transaction; and rejected its re-characterization as guarantee” [</a:t>
            </a:r>
            <a:r>
              <a:rPr lang="en-US" sz="1700" b="1" dirty="0">
                <a:solidFill>
                  <a:srgbClr val="000000"/>
                </a:solidFill>
                <a:latin typeface="Book Antiqua" panose="02040602050305030304" pitchFamily="18" charset="0"/>
              </a:rPr>
              <a:t>Asian Paints Ltd (TS-51-ITAT-2021(Mum)- TP), Tata international limited (TS-113-ITAT 2020 (Mum)-TP)</a:t>
            </a:r>
            <a:r>
              <a:rPr lang="en-US" sz="1700" dirty="0">
                <a:solidFill>
                  <a:srgbClr val="000000"/>
                </a:solidFill>
                <a:latin typeface="Book Antiqua" panose="02040602050305030304" pitchFamily="18" charset="0"/>
              </a:rPr>
              <a:t>]</a:t>
            </a: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63</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5184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C3F4E-3EA2-5E4E-7BB6-F161CF9811EC}"/>
              </a:ext>
            </a:extLst>
          </p:cNvPr>
          <p:cNvSpPr txBox="1"/>
          <p:nvPr/>
        </p:nvSpPr>
        <p:spPr>
          <a:xfrm>
            <a:off x="754912" y="1222732"/>
            <a:ext cx="10983432" cy="5401479"/>
          </a:xfrm>
          <a:prstGeom prst="rect">
            <a:avLst/>
          </a:prstGeom>
          <a:noFill/>
        </p:spPr>
        <p:txBody>
          <a:bodyPr wrap="square" rtlCol="0">
            <a:spAutoFit/>
          </a:bodyPr>
          <a:lstStyle/>
          <a:p>
            <a:pPr marL="285750" indent="-285750">
              <a:buFont typeface="Arial" panose="020B0604020202020204" pitchFamily="34" charset="0"/>
              <a:buChar char="•"/>
            </a:pPr>
            <a:r>
              <a:rPr lang="en-IN" sz="1500" dirty="0">
                <a:latin typeface="Book Antiqua" panose="02040602050305030304" pitchFamily="18" charset="0"/>
              </a:rPr>
              <a:t>Information about Corporate Guarantee would be available to the GST department through financial statement which are filed with them along with returns</a:t>
            </a:r>
          </a:p>
          <a:p>
            <a:pPr marL="285750" indent="-285750">
              <a:buFont typeface="Arial" panose="020B0604020202020204" pitchFamily="34" charset="0"/>
              <a:buChar char="•"/>
            </a:pPr>
            <a:endParaRPr lang="en-IN" sz="1500" dirty="0">
              <a:latin typeface="Book Antiqua" panose="02040602050305030304" pitchFamily="18" charset="0"/>
            </a:endParaRPr>
          </a:p>
          <a:p>
            <a:pPr marL="285750" indent="-285750" algn="l">
              <a:buFont typeface="Arial" panose="020B0604020202020204" pitchFamily="34" charset="0"/>
              <a:buChar char="•"/>
            </a:pPr>
            <a:r>
              <a:rPr lang="en-IN" sz="1500" dirty="0">
                <a:latin typeface="Book Antiqua" panose="02040602050305030304" pitchFamily="18" charset="0"/>
              </a:rPr>
              <a:t>Corporate Guarantee issued would be material in value</a:t>
            </a:r>
          </a:p>
          <a:p>
            <a:pPr marL="285750" indent="-285750" algn="l">
              <a:buFont typeface="Arial" panose="020B0604020202020204" pitchFamily="34" charset="0"/>
              <a:buChar char="•"/>
            </a:pPr>
            <a:endParaRPr lang="en-IN" sz="1500" dirty="0">
              <a:latin typeface="Book Antiqua" panose="02040602050305030304" pitchFamily="18" charset="0"/>
            </a:endParaRPr>
          </a:p>
          <a:p>
            <a:pPr marL="285750" indent="-285750" algn="l">
              <a:buFont typeface="Arial" panose="020B0604020202020204" pitchFamily="34" charset="0"/>
              <a:buChar char="•"/>
            </a:pPr>
            <a:r>
              <a:rPr lang="en-IN" sz="1500" dirty="0">
                <a:latin typeface="Book Antiqua" panose="02040602050305030304" pitchFamily="18" charset="0"/>
              </a:rPr>
              <a:t>Valuation of Guarantee Fee will pose a challenge in GST as well as from TP perspective </a:t>
            </a:r>
          </a:p>
          <a:p>
            <a:pPr marL="285750" indent="-285750" algn="l">
              <a:buFont typeface="Arial" panose="020B0604020202020204" pitchFamily="34" charset="0"/>
              <a:buChar char="•"/>
            </a:pPr>
            <a:endParaRPr lang="en-IN" sz="1500" dirty="0">
              <a:latin typeface="Book Antiqua" panose="02040602050305030304" pitchFamily="18" charset="0"/>
            </a:endParaRPr>
          </a:p>
          <a:p>
            <a:pPr marL="285750" indent="-285750" algn="l">
              <a:buFont typeface="Arial" panose="020B0604020202020204" pitchFamily="34" charset="0"/>
              <a:buChar char="•"/>
            </a:pPr>
            <a:r>
              <a:rPr lang="en-IN" sz="1500" dirty="0">
                <a:latin typeface="Book Antiqua" panose="02040602050305030304" pitchFamily="18" charset="0"/>
              </a:rPr>
              <a:t>If GST is agreed to the paid after GST audit/assessment, interest @ 18% per annum and penalty @100% of GST would be payable.</a:t>
            </a:r>
          </a:p>
          <a:p>
            <a:pPr marL="285750" indent="-285750" algn="l">
              <a:buFont typeface="Arial" panose="020B0604020202020204" pitchFamily="34" charset="0"/>
              <a:buChar char="•"/>
            </a:pPr>
            <a:endParaRPr lang="en-IN" sz="1500" dirty="0">
              <a:latin typeface="Book Antiqua" panose="02040602050305030304" pitchFamily="18" charset="0"/>
            </a:endParaRPr>
          </a:p>
          <a:p>
            <a:pPr marL="285750" indent="-285750" algn="l">
              <a:buFont typeface="Arial" panose="020B0604020202020204" pitchFamily="34" charset="0"/>
              <a:buChar char="•"/>
            </a:pPr>
            <a:r>
              <a:rPr lang="en-IN" sz="1500" dirty="0">
                <a:latin typeface="Book Antiqua" panose="02040602050305030304" pitchFamily="18" charset="0"/>
              </a:rPr>
              <a:t>Also, in such case, input tax credit of GST will not be available to the Indian Subsidiary </a:t>
            </a:r>
          </a:p>
          <a:p>
            <a:pPr marL="285750" indent="-285750" algn="l">
              <a:buFont typeface="Arial" panose="020B0604020202020204" pitchFamily="34" charset="0"/>
              <a:buChar char="•"/>
            </a:pPr>
            <a:endParaRPr lang="en-IN" sz="1500" dirty="0">
              <a:latin typeface="Book Antiqua" panose="02040602050305030304" pitchFamily="18" charset="0"/>
            </a:endParaRPr>
          </a:p>
          <a:p>
            <a:pPr marL="285750" indent="-285750" algn="l">
              <a:buFont typeface="Arial" panose="020B0604020202020204" pitchFamily="34" charset="0"/>
              <a:buChar char="•"/>
            </a:pPr>
            <a:r>
              <a:rPr lang="en-IN" sz="1500" dirty="0">
                <a:latin typeface="Book Antiqua" panose="02040602050305030304" pitchFamily="18" charset="0"/>
              </a:rPr>
              <a:t>Under GST law, currently there are no </a:t>
            </a:r>
            <a:r>
              <a:rPr lang="en-US" sz="1500" dirty="0">
                <a:latin typeface="Book Antiqua" panose="02040602050305030304" pitchFamily="18" charset="0"/>
              </a:rPr>
              <a:t>Advance Rulings or </a:t>
            </a:r>
            <a:r>
              <a:rPr lang="en-IN" sz="1500" dirty="0">
                <a:latin typeface="Book Antiqua" panose="02040602050305030304" pitchFamily="18" charset="0"/>
              </a:rPr>
              <a:t>judicial pronouncements from</a:t>
            </a:r>
            <a:r>
              <a:rPr lang="en-US" sz="1500" dirty="0">
                <a:latin typeface="Book Antiqua" panose="02040602050305030304" pitchFamily="18" charset="0"/>
              </a:rPr>
              <a:t> High Court, and Supreme Court. </a:t>
            </a:r>
          </a:p>
          <a:p>
            <a:pPr marL="285750" indent="-285750" algn="l">
              <a:buFont typeface="Arial" panose="020B0604020202020204" pitchFamily="34" charset="0"/>
              <a:buChar char="•"/>
            </a:pPr>
            <a:endParaRPr lang="en-US" sz="1500" dirty="0">
              <a:latin typeface="Book Antiqua" panose="02040602050305030304" pitchFamily="18" charset="0"/>
            </a:endParaRPr>
          </a:p>
          <a:p>
            <a:pPr marL="285750" indent="-285750" algn="l">
              <a:buFont typeface="Arial" panose="020B0604020202020204" pitchFamily="34" charset="0"/>
              <a:buChar char="•"/>
            </a:pPr>
            <a:r>
              <a:rPr lang="en-US" sz="1500" dirty="0">
                <a:latin typeface="Book Antiqua" panose="02040602050305030304" pitchFamily="18" charset="0"/>
              </a:rPr>
              <a:t>From TP perspective also this issue is contentious with Tax Authorities alleging taxability in the hands of parent entity on imputed value, where no fee is charged. If such income is brought to tax it will be brough to tax as “Other Income”, taxable at the base rate of 40%.</a:t>
            </a:r>
          </a:p>
          <a:p>
            <a:pPr marL="285750" indent="-285750" algn="l">
              <a:buFont typeface="Arial" panose="020B0604020202020204" pitchFamily="34" charset="0"/>
              <a:buChar char="•"/>
            </a:pPr>
            <a:endParaRPr lang="en-US" sz="1500" dirty="0">
              <a:latin typeface="Book Antiqua" panose="02040602050305030304" pitchFamily="18" charset="0"/>
            </a:endParaRPr>
          </a:p>
          <a:p>
            <a:pPr marL="285750" indent="-285750" algn="l">
              <a:buFont typeface="Arial" panose="020B0604020202020204" pitchFamily="34" charset="0"/>
              <a:buChar char="•"/>
            </a:pPr>
            <a:r>
              <a:rPr lang="en-US" sz="1500" dirty="0">
                <a:latin typeface="Book Antiqua" panose="02040602050305030304" pitchFamily="18" charset="0"/>
              </a:rPr>
              <a:t>From TP perspective, some tax tribunals have held that providing Corporate Guarantee by parent entity does not involve any service element.</a:t>
            </a:r>
          </a:p>
          <a:p>
            <a:pPr marL="285750" indent="-285750" algn="l">
              <a:buFont typeface="Arial" panose="020B0604020202020204" pitchFamily="34" charset="0"/>
              <a:buChar char="•"/>
            </a:pPr>
            <a:endParaRPr lang="en-US" sz="1500" dirty="0">
              <a:latin typeface="Book Antiqua" panose="02040602050305030304" pitchFamily="18" charset="0"/>
            </a:endParaRPr>
          </a:p>
          <a:p>
            <a:pPr marL="285750" indent="-285750" algn="l">
              <a:buFont typeface="Arial" panose="020B0604020202020204" pitchFamily="34" charset="0"/>
              <a:buChar char="•"/>
            </a:pPr>
            <a:r>
              <a:rPr lang="en-US" sz="1500" dirty="0">
                <a:latin typeface="Book Antiqua" panose="02040602050305030304" pitchFamily="18" charset="0"/>
              </a:rPr>
              <a:t>Final call needs to be taken depending upon the circumstances of each case and also maintaining consistency in tax position.</a:t>
            </a:r>
          </a:p>
          <a:p>
            <a:pPr marL="285750" indent="-285750" algn="l">
              <a:buFont typeface="Arial" panose="020B0604020202020204" pitchFamily="34" charset="0"/>
              <a:buChar char="•"/>
            </a:pPr>
            <a:endParaRPr lang="en-IN" sz="1500" dirty="0">
              <a:latin typeface="Book Antiqua" panose="02040602050305030304" pitchFamily="18" charset="0"/>
            </a:endParaRPr>
          </a:p>
        </p:txBody>
      </p:sp>
      <p:sp>
        <p:nvSpPr>
          <p:cNvPr id="3" name="Title 1">
            <a:extLst>
              <a:ext uri="{FF2B5EF4-FFF2-40B4-BE49-F238E27FC236}">
                <a16:creationId xmlns:a16="http://schemas.microsoft.com/office/drawing/2014/main" id="{E8E9D840-E80A-6DC1-72CE-64F9CF87F226}"/>
              </a:ext>
            </a:extLst>
          </p:cNvPr>
          <p:cNvSpPr txBox="1">
            <a:spLocks/>
          </p:cNvSpPr>
          <p:nvPr/>
        </p:nvSpPr>
        <p:spPr>
          <a:xfrm>
            <a:off x="587829" y="343256"/>
            <a:ext cx="10515600" cy="10173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ltLang="ja-JP" sz="3600" b="1" dirty="0">
                <a:latin typeface="Book Antiqua" panose="02040602050305030304" pitchFamily="18" charset="0"/>
              </a:rPr>
              <a:t>Potential Impact</a:t>
            </a:r>
            <a:endParaRPr lang="en-US" sz="3600" b="1" dirty="0">
              <a:latin typeface="Book Antiqua" panose="02040602050305030304" pitchFamily="18" charset="0"/>
            </a:endParaRPr>
          </a:p>
          <a:p>
            <a:endParaRPr lang="en-US" sz="3600" b="1" dirty="0">
              <a:latin typeface="Book Antiqua" panose="02040602050305030304" pitchFamily="18" charset="0"/>
            </a:endParaRPr>
          </a:p>
        </p:txBody>
      </p:sp>
      <p:sp>
        <p:nvSpPr>
          <p:cNvPr id="4" name="TextBox 2">
            <a:extLst>
              <a:ext uri="{FF2B5EF4-FFF2-40B4-BE49-F238E27FC236}">
                <a16:creationId xmlns:a16="http://schemas.microsoft.com/office/drawing/2014/main" id="{46E4A34A-300B-13A1-0BD9-7CAD58CEF81E}"/>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64</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3427854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IN" sz="3600" b="1" dirty="0">
                <a:latin typeface="Book Antiqua" panose="02040602050305030304" pitchFamily="18" charset="0"/>
              </a:rPr>
              <a:t>Way Forward</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0" indent="0">
              <a:lnSpc>
                <a:spcPct val="100000"/>
              </a:lnSpc>
              <a:spcBef>
                <a:spcPts val="0"/>
              </a:spcBef>
              <a:buNone/>
            </a:pPr>
            <a:r>
              <a:rPr lang="en-US" sz="1800" b="1" dirty="0">
                <a:solidFill>
                  <a:srgbClr val="000000"/>
                </a:solidFill>
                <a:latin typeface="Book Antiqua" panose="02040602050305030304" pitchFamily="18" charset="0"/>
              </a:rPr>
              <a:t>When no guarantee fee is being charged by Japanese parent entity</a:t>
            </a:r>
          </a:p>
          <a:p>
            <a:pPr marL="0" indent="0">
              <a:lnSpc>
                <a:spcPct val="100000"/>
              </a:lnSpc>
              <a:spcBef>
                <a:spcPts val="0"/>
              </a:spcBef>
              <a:buNone/>
            </a:pPr>
            <a:endParaRPr lang="en-US" sz="1800" dirty="0">
              <a:solidFill>
                <a:srgbClr val="000000"/>
              </a:solidFill>
              <a:latin typeface="Book Antiqua" panose="02040602050305030304" pitchFamily="18" charset="0"/>
            </a:endParaRPr>
          </a:p>
          <a:p>
            <a:pPr marL="271463" indent="-271463">
              <a:lnSpc>
                <a:spcPct val="100000"/>
              </a:lnSpc>
              <a:spcBef>
                <a:spcPts val="0"/>
              </a:spcBef>
            </a:pPr>
            <a:r>
              <a:rPr lang="en-US" altLang="ja-JP" sz="1700" dirty="0">
                <a:solidFill>
                  <a:srgbClr val="000000"/>
                </a:solidFill>
                <a:latin typeface="Book Antiqua" panose="02040602050305030304" pitchFamily="18" charset="0"/>
              </a:rPr>
              <a:t>The major issues are in the </a:t>
            </a:r>
            <a:r>
              <a:rPr lang="en-US" altLang="ja-JP" sz="1700" dirty="0" err="1">
                <a:solidFill>
                  <a:srgbClr val="000000"/>
                </a:solidFill>
                <a:latin typeface="Book Antiqua" panose="02040602050305030304" pitchFamily="18" charset="0"/>
              </a:rPr>
              <a:t>cirucumstances</a:t>
            </a:r>
            <a:r>
              <a:rPr lang="en-US" altLang="ja-JP" sz="1700" dirty="0">
                <a:solidFill>
                  <a:srgbClr val="000000"/>
                </a:solidFill>
                <a:latin typeface="Book Antiqua" panose="02040602050305030304" pitchFamily="18" charset="0"/>
              </a:rPr>
              <a:t> where Guarantee fee is not being charged</a:t>
            </a:r>
            <a:r>
              <a:rPr lang="en-IN" altLang="ja-JP" sz="1700" dirty="0">
                <a:solidFill>
                  <a:srgbClr val="000000"/>
                </a:solidFill>
                <a:latin typeface="Book Antiqua" panose="02040602050305030304" pitchFamily="18" charset="0"/>
              </a:rPr>
              <a:t>.</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issue has not yet reached finality, either in GST or in Income-tax, as the tax authorities keep on agitating the issue while making assessment. </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GST, Income-tax and Transfer Pricing implications need to be evaluated in coherence.</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The overall tax cost to the group (GST + Income-tax) need to be considered for taking a final tax call.</a:t>
            </a:r>
            <a:endParaRPr lang="sv-SE" sz="1700" dirty="0">
              <a:solidFill>
                <a:srgbClr val="000000"/>
              </a:solidFill>
              <a:latin typeface="Book Antiqua" panose="02040602050305030304" pitchFamily="18" charset="0"/>
            </a:endParaRPr>
          </a:p>
          <a:p>
            <a:pPr marL="271463" indent="-271463">
              <a:lnSpc>
                <a:spcPct val="100000"/>
              </a:lnSpc>
              <a:spcBef>
                <a:spcPts val="0"/>
              </a:spcBef>
            </a:pPr>
            <a:endParaRPr lang="sv-SE" sz="1700" dirty="0">
              <a:solidFill>
                <a:srgbClr val="000000"/>
              </a:solidFill>
              <a:latin typeface="Book Antiqua" panose="02040602050305030304" pitchFamily="18" charset="0"/>
            </a:endParaRPr>
          </a:p>
          <a:p>
            <a:pPr marL="271463" indent="-271463">
              <a:lnSpc>
                <a:spcPct val="100000"/>
              </a:lnSpc>
              <a:spcBef>
                <a:spcPts val="0"/>
              </a:spcBef>
            </a:pPr>
            <a:r>
              <a:rPr lang="sv-SE" sz="1700" dirty="0">
                <a:solidFill>
                  <a:srgbClr val="000000"/>
                </a:solidFill>
                <a:latin typeface="Book Antiqua" panose="02040602050305030304" pitchFamily="18" charset="0"/>
              </a:rPr>
              <a:t>Documentation needs to be reviewed and maintained to support the final tax positions taken.</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65</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4376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enic daytime city street view">
            <a:extLst>
              <a:ext uri="{FF2B5EF4-FFF2-40B4-BE49-F238E27FC236}">
                <a16:creationId xmlns:a16="http://schemas.microsoft.com/office/drawing/2014/main" id="{4EA65EF1-FA59-EBE9-DE77-8C604525A4E6}"/>
              </a:ext>
            </a:extLst>
          </p:cNvPr>
          <p:cNvPicPr>
            <a:picLocks noChangeAspect="1"/>
          </p:cNvPicPr>
          <p:nvPr/>
        </p:nvPicPr>
        <p:blipFill rotWithShape="1">
          <a:blip r:embed="rId2">
            <a:extLst>
              <a:ext uri="{28A0092B-C50C-407E-A947-70E740481C1C}">
                <a14:useLocalDpi xmlns:a14="http://schemas.microsoft.com/office/drawing/2010/main" val="0"/>
              </a:ext>
            </a:extLst>
          </a:blip>
          <a:srcRect t="-92" b="1578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3FD97AB-DF6B-CD1E-44E2-1D3BD338C935}"/>
              </a:ext>
            </a:extLst>
          </p:cNvPr>
          <p:cNvSpPr/>
          <p:nvPr/>
        </p:nvSpPr>
        <p:spPr>
          <a:xfrm>
            <a:off x="0" y="4702628"/>
            <a:ext cx="12192000" cy="783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3600" dirty="0">
                <a:latin typeface="Book Antiqua" panose="02040602050305030304" pitchFamily="18" charset="0"/>
              </a:rPr>
              <a:t>Arbitration award</a:t>
            </a:r>
            <a:endParaRPr lang="en-IN" sz="3600" dirty="0">
              <a:latin typeface="Book Antiqua" panose="02040602050305030304" pitchFamily="18" charset="0"/>
            </a:endParaRPr>
          </a:p>
        </p:txBody>
      </p:sp>
      <p:sp>
        <p:nvSpPr>
          <p:cNvPr id="5" name="Isosceles Triangle 4">
            <a:extLst>
              <a:ext uri="{FF2B5EF4-FFF2-40B4-BE49-F238E27FC236}">
                <a16:creationId xmlns:a16="http://schemas.microsoft.com/office/drawing/2014/main" id="{D7E21375-B208-9904-AE91-FBB9553B9935}"/>
              </a:ext>
            </a:extLst>
          </p:cNvPr>
          <p:cNvSpPr/>
          <p:nvPr/>
        </p:nvSpPr>
        <p:spPr>
          <a:xfrm flipH="1" flipV="1">
            <a:off x="0" y="5486399"/>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Isosceles Triangle 5">
            <a:extLst>
              <a:ext uri="{FF2B5EF4-FFF2-40B4-BE49-F238E27FC236}">
                <a16:creationId xmlns:a16="http://schemas.microsoft.com/office/drawing/2014/main" id="{646936C9-7F67-AB05-0FE8-A729B5DF97FE}"/>
              </a:ext>
            </a:extLst>
          </p:cNvPr>
          <p:cNvSpPr/>
          <p:nvPr/>
        </p:nvSpPr>
        <p:spPr>
          <a:xfrm>
            <a:off x="11310257" y="4332513"/>
            <a:ext cx="881743" cy="381000"/>
          </a:xfrm>
          <a:prstGeom prst="triangle">
            <a:avLst>
              <a:gd name="adj" fmla="val 61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2">
            <a:extLst>
              <a:ext uri="{FF2B5EF4-FFF2-40B4-BE49-F238E27FC236}">
                <a16:creationId xmlns:a16="http://schemas.microsoft.com/office/drawing/2014/main" id="{9AC39FCB-E6A0-43F5-C4A5-D7FA5AC914F7}"/>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solidFill>
                  <a:schemeClr val="bg1"/>
                </a:solidFill>
                <a:latin typeface="Book Antiqua" panose="02040602050305030304" pitchFamily="18" charset="0"/>
              </a:rPr>
              <a:pPr algn="ctr">
                <a:spcBef>
                  <a:spcPts val="450"/>
                </a:spcBef>
                <a:buSzPct val="100000"/>
                <a:buFont typeface="Arial" panose="020B0604020202020204" pitchFamily="34" charset="0"/>
                <a:buNone/>
                <a:defRPr/>
              </a:pPr>
              <a:t>66</a:t>
            </a:fld>
            <a:endParaRPr lang="en-US" altLang="en-US" sz="1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2939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Background</a:t>
            </a:r>
            <a:r>
              <a:rPr lang="ja-JP" altLang="en-US" sz="3600" b="1" dirty="0">
                <a:latin typeface="Book Antiqua" panose="02040602050305030304" pitchFamily="18" charset="0"/>
              </a:rPr>
              <a:t> </a:t>
            </a:r>
            <a:r>
              <a:rPr lang="en-US" altLang="ja-JP" sz="3600" b="1" dirty="0">
                <a:latin typeface="Book Antiqua" panose="02040602050305030304" pitchFamily="18" charset="0"/>
              </a:rPr>
              <a:t>(1/2)</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Japanese groups are now increasingly getting involved in contracts with Government Sector companies in India for supplying equipment/providing services in various infrastructure projects such as railways, metro rail, highway construction, power projects, etc.</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It is seen that there can arise commercial disputes due to:</a:t>
            </a:r>
          </a:p>
          <a:p>
            <a:pPr lvl="1"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delays in the projects by the local companies in India, or</a:t>
            </a: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lvl="1"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enhanced costs due to long time taken in project approvals, or</a:t>
            </a: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lvl="1"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delay in final acceptance of the projects by Indian companies, or</a:t>
            </a: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lvl="1"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delay in payment of dues giving rise to claim of additional compensation</a:t>
            </a: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lvl="1"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unauthorized use of drawings/designs/technology provided by the Japanese companies, etc.</a:t>
            </a: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000000"/>
                </a:solidFill>
                <a:latin typeface="Book Antiqua" panose="02040602050305030304" pitchFamily="18" charset="0"/>
              </a:rPr>
              <a:t>In such scenarios, the Japanese suppliers/service providers may initiate judicial/arbitration proceedings against Indian companies and win a compensation award along with interest.</a:t>
            </a:r>
            <a:endParaRPr lang="sv-SE"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67</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9555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Background</a:t>
            </a:r>
            <a:r>
              <a:rPr lang="ja-JP" altLang="en-US" sz="3600" b="1" dirty="0">
                <a:latin typeface="Book Antiqua" panose="02040602050305030304" pitchFamily="18" charset="0"/>
              </a:rPr>
              <a:t> </a:t>
            </a:r>
            <a:r>
              <a:rPr lang="en-US" altLang="ja-JP" sz="3600" b="1" dirty="0">
                <a:latin typeface="Book Antiqua" panose="02040602050305030304" pitchFamily="18" charset="0"/>
              </a:rPr>
              <a:t>(2/2)</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10000"/>
              </a:lnSpc>
              <a:spcBef>
                <a:spcPts val="0"/>
              </a:spcBef>
            </a:pPr>
            <a:r>
              <a:rPr lang="en-US" sz="1700" dirty="0">
                <a:solidFill>
                  <a:srgbClr val="000000"/>
                </a:solidFill>
                <a:latin typeface="Book Antiqua" panose="02040602050305030304" pitchFamily="18" charset="0"/>
              </a:rPr>
              <a:t>Generally, following claims are made in arbitration proceedings, by aggrieved party:</a:t>
            </a:r>
          </a:p>
          <a:p>
            <a:pPr lvl="1" indent="-414338">
              <a:spcBef>
                <a:spcPts val="0"/>
              </a:spcBef>
              <a:buFont typeface="+mj-lt"/>
              <a:buAutoNum type="alphaLcParenR"/>
            </a:pPr>
            <a:r>
              <a:rPr lang="en-US" sz="1700" dirty="0">
                <a:solidFill>
                  <a:srgbClr val="000000"/>
                </a:solidFill>
                <a:latin typeface="Book Antiqua" panose="02040602050305030304" pitchFamily="18" charset="0"/>
              </a:rPr>
              <a:t>Unlawful termination of contract</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Prolongation costs</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Non-payment of ‘performance guarantee fee’</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Additional efforts in drawings and designs due to unnecessary comments made by client</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Loss of opportunity to supply spares when contract is awarded to a third party despite there being a clause in the  contract to procure supplies from equipment manufacturer</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Infringement of IP</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Damages against loss of name, fame, reputation and/or goodwill</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Reimbursement of legal costs incurred during the arbitration proceedings</a:t>
            </a:r>
          </a:p>
          <a:p>
            <a:pPr lvl="1" indent="-414338">
              <a:spcBef>
                <a:spcPts val="0"/>
              </a:spcBef>
              <a:buFont typeface="+mj-lt"/>
              <a:buAutoNum type="alphaLcParenR"/>
            </a:pPr>
            <a:endParaRPr lang="en-US" sz="1700" dirty="0">
              <a:solidFill>
                <a:srgbClr val="000000"/>
              </a:solidFill>
              <a:latin typeface="Book Antiqua" panose="02040602050305030304" pitchFamily="18" charset="0"/>
            </a:endParaRPr>
          </a:p>
          <a:p>
            <a:pPr lvl="1" indent="-414338">
              <a:spcBef>
                <a:spcPts val="0"/>
              </a:spcBef>
              <a:buFont typeface="+mj-lt"/>
              <a:buAutoNum type="alphaLcParenR"/>
            </a:pPr>
            <a:r>
              <a:rPr lang="en-US" sz="1700" dirty="0">
                <a:solidFill>
                  <a:srgbClr val="000000"/>
                </a:solidFill>
                <a:latin typeface="Book Antiqua" panose="02040602050305030304" pitchFamily="18" charset="0"/>
              </a:rPr>
              <a:t>Pre-award and post-award interest on the aggregate award granted as a result of proceedings</a:t>
            </a:r>
          </a:p>
          <a:p>
            <a:pPr lvl="1"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68</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85884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(1/8)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When the foreign company wins an arbitration award, the issue arises whether the same is taxable in India or not.</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latin typeface="Book Antiqua" panose="02040602050305030304" pitchFamily="18" charset="0"/>
              </a:rPr>
              <a:t>The expression ‘income’ may also be defined as the gain derived from land, capital or </a:t>
            </a:r>
            <a:r>
              <a:rPr lang="en-US" sz="1700" dirty="0" err="1">
                <a:latin typeface="Book Antiqua" panose="02040602050305030304" pitchFamily="18" charset="0"/>
              </a:rPr>
              <a:t>labour</a:t>
            </a:r>
            <a:r>
              <a:rPr lang="en-US" sz="1700" dirty="0">
                <a:latin typeface="Book Antiqua" panose="02040602050305030304" pitchFamily="18" charset="0"/>
              </a:rPr>
              <a:t> or any two or more of them. </a:t>
            </a:r>
          </a:p>
          <a:p>
            <a:pPr marL="271463" indent="-271463">
              <a:lnSpc>
                <a:spcPct val="100000"/>
              </a:lnSpc>
              <a:spcBef>
                <a:spcPts val="0"/>
              </a:spcBef>
            </a:pPr>
            <a:endParaRPr lang="en-US" sz="1700" dirty="0">
              <a:latin typeface="Book Antiqua" panose="02040602050305030304" pitchFamily="18" charset="0"/>
            </a:endParaRPr>
          </a:p>
          <a:p>
            <a:pPr marL="271463" indent="-271463">
              <a:lnSpc>
                <a:spcPct val="100000"/>
              </a:lnSpc>
              <a:spcBef>
                <a:spcPts val="0"/>
              </a:spcBef>
            </a:pPr>
            <a:r>
              <a:rPr lang="en-US" sz="1700" dirty="0">
                <a:latin typeface="Book Antiqua" panose="02040602050305030304" pitchFamily="18" charset="0"/>
              </a:rPr>
              <a:t>Revenue nature of income is generally chargeable to tax, unless it is specifically exempted.</a:t>
            </a:r>
          </a:p>
          <a:p>
            <a:pPr marL="271463" indent="-271463">
              <a:lnSpc>
                <a:spcPct val="100000"/>
              </a:lnSpc>
              <a:spcBef>
                <a:spcPts val="0"/>
              </a:spcBef>
            </a:pPr>
            <a:endParaRPr lang="en-US" sz="1700" dirty="0">
              <a:latin typeface="Book Antiqua" panose="02040602050305030304" pitchFamily="18" charset="0"/>
            </a:endParaRPr>
          </a:p>
          <a:p>
            <a:pPr marL="271463" indent="-271463">
              <a:lnSpc>
                <a:spcPct val="100000"/>
              </a:lnSpc>
              <a:spcBef>
                <a:spcPts val="0"/>
              </a:spcBef>
            </a:pPr>
            <a:r>
              <a:rPr lang="en-US" sz="1700" dirty="0">
                <a:latin typeface="Book Antiqua" panose="02040602050305030304" pitchFamily="18" charset="0"/>
              </a:rPr>
              <a:t>Capital nature of receipt is not charged to tax, unless there is a specific provision for its taxation in tax laws.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en-US" sz="1700" dirty="0">
                <a:solidFill>
                  <a:srgbClr val="000000"/>
                </a:solidFill>
                <a:latin typeface="Book Antiqua" panose="02040602050305030304" pitchFamily="18" charset="0"/>
              </a:rPr>
              <a:t>In arbitration award, the question is whether it can be claimed to be a capital receipt not chargeable to tax.</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69</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415555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 （</a:t>
            </a:r>
            <a:r>
              <a:rPr lang="en-US" altLang="ja-JP" sz="3600" b="1" dirty="0">
                <a:latin typeface="Book Antiqua" panose="02040602050305030304" pitchFamily="18" charset="0"/>
              </a:rPr>
              <a:t>1/7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222887"/>
            <a:ext cx="10926906" cy="4705188"/>
          </a:xfrm>
        </p:spPr>
        <p:txBody>
          <a:bodyPr>
            <a:noAutofit/>
          </a:bodyPr>
          <a:lstStyle/>
          <a:p>
            <a:pPr marL="819150" indent="-285750"/>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法第７条によると</a:t>
            </a:r>
          </a:p>
          <a:p>
            <a:pPr marL="533400" indent="0">
              <a:buNone/>
            </a:pPr>
            <a:r>
              <a:rPr lang="en-US" altLang="ja-JP" sz="1800" dirty="0">
                <a:solidFill>
                  <a:srgbClr val="000000"/>
                </a:solidFill>
                <a:latin typeface="Book Antiqua" panose="02040602050305030304" pitchFamily="18" charset="0"/>
              </a:rPr>
              <a:t>“</a:t>
            </a:r>
            <a:r>
              <a:rPr lang="en-US" sz="1800" b="1" dirty="0">
                <a:solidFill>
                  <a:srgbClr val="000000"/>
                </a:solidFill>
                <a:latin typeface="Book Antiqua" panose="02040602050305030304" pitchFamily="18" charset="0"/>
              </a:rPr>
              <a:t> 7. (1)</a:t>
            </a:r>
            <a:r>
              <a:rPr lang="ja-JP" altLang="en-US" sz="1800" dirty="0">
                <a:solidFill>
                  <a:srgbClr val="000000"/>
                </a:solidFill>
                <a:latin typeface="Book Antiqua" panose="02040602050305030304" pitchFamily="18" charset="0"/>
              </a:rPr>
              <a:t> 「</a:t>
            </a:r>
            <a:r>
              <a:rPr lang="en-US" altLang="ja-JP" sz="1800" dirty="0">
                <a:solidFill>
                  <a:srgbClr val="000000"/>
                </a:solidFill>
                <a:latin typeface="Book Antiqua" panose="02040602050305030304" pitchFamily="18" charset="0"/>
              </a:rPr>
              <a:t>supply</a:t>
            </a:r>
            <a:r>
              <a:rPr lang="ja-JP" altLang="en-US" sz="1800" dirty="0">
                <a:solidFill>
                  <a:srgbClr val="000000"/>
                </a:solidFill>
                <a:latin typeface="Book Antiqua" panose="02040602050305030304" pitchFamily="18" charset="0"/>
              </a:rPr>
              <a:t>」という表現には以下が含まれる</a:t>
            </a:r>
          </a:p>
          <a:p>
            <a:pPr marL="533400" indent="0">
              <a:buNone/>
            </a:pPr>
            <a:r>
              <a:rPr lang="en-US" altLang="ja-JP" sz="1800" dirty="0">
                <a:solidFill>
                  <a:srgbClr val="000000"/>
                </a:solidFill>
                <a:latin typeface="Book Antiqua" panose="02040602050305030304" pitchFamily="18" charset="0"/>
              </a:rPr>
              <a:t>(a) </a:t>
            </a:r>
            <a:r>
              <a:rPr lang="ja-JP" altLang="en-US" sz="1800" dirty="0">
                <a:solidFill>
                  <a:srgbClr val="000000"/>
                </a:solidFill>
                <a:latin typeface="Book Antiqua" panose="02040602050305030304" pitchFamily="18" charset="0"/>
              </a:rPr>
              <a:t>物品或いはサービス、又はその両方のあらゆる形態による提供で、例えば販売、譲渡、物々交換、交換、ライセンス、賃貸、リース、処分を、事業活動及びその促進において対価を得て行う、又は行うことに同意した形態による提供をいう。</a:t>
            </a:r>
          </a:p>
          <a:p>
            <a:pPr marL="533400" indent="0">
              <a:buNone/>
            </a:pPr>
            <a:r>
              <a:rPr lang="en-US" altLang="ja-JP" sz="1800" dirty="0">
                <a:solidFill>
                  <a:srgbClr val="000000"/>
                </a:solidFill>
                <a:latin typeface="Book Antiqua" panose="02040602050305030304" pitchFamily="18" charset="0"/>
              </a:rPr>
              <a:t>…</a:t>
            </a:r>
            <a:endParaRPr lang="ja-JP" altLang="en-US" sz="1800" dirty="0">
              <a:solidFill>
                <a:srgbClr val="000000"/>
              </a:solidFill>
              <a:latin typeface="Book Antiqua" panose="02040602050305030304" pitchFamily="18" charset="0"/>
            </a:endParaRPr>
          </a:p>
          <a:p>
            <a:pPr marL="533400" indent="0">
              <a:buNone/>
            </a:pPr>
            <a:r>
              <a:rPr lang="en-US" altLang="ja-JP" sz="1800" dirty="0">
                <a:solidFill>
                  <a:srgbClr val="000000"/>
                </a:solidFill>
                <a:latin typeface="Book Antiqua" panose="02040602050305030304" pitchFamily="18" charset="0"/>
              </a:rPr>
              <a:t>(c) </a:t>
            </a:r>
            <a:r>
              <a:rPr lang="ja-JP" altLang="en-US" sz="1800" dirty="0">
                <a:solidFill>
                  <a:srgbClr val="000000"/>
                </a:solidFill>
                <a:latin typeface="Book Antiqua" panose="02040602050305030304" pitchFamily="18" charset="0"/>
              </a:rPr>
              <a:t>スケジュール </a:t>
            </a:r>
            <a:r>
              <a:rPr lang="en-US" altLang="ja-JP" sz="1800" dirty="0">
                <a:solidFill>
                  <a:srgbClr val="000000"/>
                </a:solidFill>
                <a:latin typeface="Book Antiqua" panose="02040602050305030304" pitchFamily="18" charset="0"/>
              </a:rPr>
              <a:t>I </a:t>
            </a:r>
            <a:r>
              <a:rPr lang="ja-JP" altLang="en-US" sz="1800" dirty="0">
                <a:solidFill>
                  <a:srgbClr val="000000"/>
                </a:solidFill>
                <a:latin typeface="Book Antiqua" panose="02040602050305030304" pitchFamily="18" charset="0"/>
              </a:rPr>
              <a:t>に規定された、無対価で行われた、又は行われることに同意した活動</a:t>
            </a:r>
            <a:endParaRPr lang="en-IN" altLang="ja-JP" sz="1800" dirty="0">
              <a:solidFill>
                <a:srgbClr val="000000"/>
              </a:solidFill>
              <a:latin typeface="Book Antiqua" panose="02040602050305030304" pitchFamily="18" charset="0"/>
            </a:endParaRPr>
          </a:p>
          <a:p>
            <a:pPr marL="533400" indent="0">
              <a:buNone/>
            </a:pPr>
            <a:endParaRPr lang="en-US" sz="1800" b="0" u="none" strike="noStrike" baseline="0" dirty="0">
              <a:solidFill>
                <a:srgbClr val="000000"/>
              </a:solidFill>
              <a:latin typeface="Book Antiqua" panose="02040602050305030304" pitchFamily="18" charset="0"/>
            </a:endParaRPr>
          </a:p>
          <a:p>
            <a:pPr lvl="1"/>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法スケジュール </a:t>
            </a:r>
            <a:r>
              <a:rPr lang="en-US" altLang="ja-JP" sz="1800" dirty="0">
                <a:solidFill>
                  <a:srgbClr val="000000"/>
                </a:solidFill>
                <a:latin typeface="Book Antiqua" panose="02040602050305030304" pitchFamily="18" charset="0"/>
              </a:rPr>
              <a:t>I </a:t>
            </a:r>
            <a:r>
              <a:rPr lang="ja-JP" altLang="en-US" sz="1800" dirty="0">
                <a:solidFill>
                  <a:srgbClr val="000000"/>
                </a:solidFill>
                <a:latin typeface="Book Antiqua" panose="02040602050305030304" pitchFamily="18" charset="0"/>
              </a:rPr>
              <a:t>において、無対価であっても提供として扱われる活動の一覧が規定されている</a:t>
            </a:r>
            <a:endParaRPr lang="en-US" sz="1800" b="0" u="none" strike="noStrike" baseline="0" dirty="0">
              <a:solidFill>
                <a:srgbClr val="000000"/>
              </a:solidFill>
              <a:latin typeface="Book Antiqua" panose="02040602050305030304" pitchFamily="18" charset="0"/>
            </a:endParaRPr>
          </a:p>
          <a:p>
            <a:pPr marL="533400" indent="0">
              <a:buNone/>
            </a:pPr>
            <a:r>
              <a:rPr lang="ja-JP" altLang="en-US" sz="1800" dirty="0">
                <a:solidFill>
                  <a:srgbClr val="000000"/>
                </a:solidFill>
                <a:latin typeface="Book Antiqua" panose="02040602050305030304" pitchFamily="18" charset="0"/>
              </a:rPr>
              <a:t>「</a:t>
            </a:r>
            <a:r>
              <a:rPr lang="en-US" sz="1800" b="1" u="none" strike="noStrike" baseline="0" dirty="0">
                <a:solidFill>
                  <a:srgbClr val="000000"/>
                </a:solidFill>
                <a:latin typeface="Book Antiqua" panose="02040602050305030304" pitchFamily="18" charset="0"/>
              </a:rPr>
              <a:t>1.  …… </a:t>
            </a:r>
          </a:p>
          <a:p>
            <a:pPr marL="533400" indent="0">
              <a:buNone/>
            </a:pPr>
            <a:r>
              <a:rPr lang="en-US" altLang="ja-JP" sz="1800" dirty="0">
                <a:solidFill>
                  <a:srgbClr val="000000"/>
                </a:solidFill>
                <a:latin typeface="Book Antiqua" panose="02040602050305030304" pitchFamily="18" charset="0"/>
              </a:rPr>
              <a:t>2.</a:t>
            </a:r>
            <a:r>
              <a:rPr lang="ja-JP" altLang="en-US" sz="1800" dirty="0">
                <a:solidFill>
                  <a:srgbClr val="000000"/>
                </a:solidFill>
                <a:latin typeface="Book Antiqua" panose="02040602050305030304" pitchFamily="18" charset="0"/>
              </a:rPr>
              <a:t>事業活動及びその促進における、</a:t>
            </a:r>
            <a:r>
              <a:rPr lang="ja-JP" altLang="en-US" sz="1800" b="1" dirty="0">
                <a:solidFill>
                  <a:srgbClr val="000000"/>
                </a:solidFill>
                <a:latin typeface="Book Antiqua" panose="02040602050305030304" pitchFamily="18" charset="0"/>
              </a:rPr>
              <a:t>関連者間</a:t>
            </a:r>
            <a:r>
              <a:rPr lang="ja-JP" altLang="en-US" sz="1800" dirty="0">
                <a:solidFill>
                  <a:srgbClr val="000000"/>
                </a:solidFill>
                <a:latin typeface="Book Antiqua" panose="02040602050305030304" pitchFamily="18" charset="0"/>
              </a:rPr>
              <a:t>または第</a:t>
            </a:r>
            <a:r>
              <a:rPr lang="en-US" altLang="ja-JP" sz="1800" dirty="0">
                <a:solidFill>
                  <a:srgbClr val="000000"/>
                </a:solidFill>
                <a:latin typeface="Book Antiqua" panose="02040602050305030304" pitchFamily="18" charset="0"/>
              </a:rPr>
              <a:t>25</a:t>
            </a:r>
            <a:r>
              <a:rPr lang="ja-JP" altLang="en-US" sz="1800" dirty="0">
                <a:solidFill>
                  <a:srgbClr val="000000"/>
                </a:solidFill>
                <a:latin typeface="Book Antiqua" panose="02040602050305030304" pitchFamily="18" charset="0"/>
              </a:rPr>
              <a:t>条に規定された</a:t>
            </a:r>
            <a:r>
              <a:rPr lang="en-US" altLang="ja-JP" sz="1800" dirty="0">
                <a:solidFill>
                  <a:srgbClr val="000000"/>
                </a:solidFill>
                <a:latin typeface="Book Antiqua" panose="02040602050305030304" pitchFamily="18" charset="0"/>
              </a:rPr>
              <a:t>Distinct Person*</a:t>
            </a:r>
            <a:r>
              <a:rPr lang="ja-JP" altLang="en-US" sz="1800" dirty="0">
                <a:solidFill>
                  <a:srgbClr val="000000"/>
                </a:solidFill>
                <a:latin typeface="Book Antiqua" panose="02040602050305030304" pitchFamily="18" charset="0"/>
              </a:rPr>
              <a:t>との間で行われる物品或いはサービス、又は両方の提供</a:t>
            </a:r>
            <a:endParaRPr lang="en-IN" altLang="ja-JP" sz="1800" dirty="0">
              <a:solidFill>
                <a:srgbClr val="000000"/>
              </a:solidFill>
              <a:latin typeface="Book Antiqua" panose="02040602050305030304" pitchFamily="18" charset="0"/>
            </a:endParaRPr>
          </a:p>
          <a:p>
            <a:pPr marL="533400" indent="0">
              <a:buNone/>
            </a:pPr>
            <a:r>
              <a:rPr lang="en-US" sz="1800" dirty="0">
                <a:solidFill>
                  <a:srgbClr val="000000"/>
                </a:solidFill>
                <a:latin typeface="Book Antiqua" panose="02040602050305030304" pitchFamily="18" charset="0"/>
              </a:rPr>
              <a:t>…..</a:t>
            </a:r>
            <a:r>
              <a:rPr lang="ja-JP" altLang="en-US" sz="1800" dirty="0">
                <a:solidFill>
                  <a:srgbClr val="000000"/>
                </a:solidFill>
                <a:latin typeface="Book Antiqua" panose="02040602050305030304" pitchFamily="18" charset="0"/>
              </a:rPr>
              <a:t>」</a:t>
            </a:r>
            <a:endParaRPr lang="en-US" sz="18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a:t>
            </a:fld>
            <a:endParaRPr lang="en-US" altLang="en-US" sz="1400" dirty="0">
              <a:latin typeface="Book Antiqua" panose="02040602050305030304" pitchFamily="18" charset="0"/>
            </a:endParaRPr>
          </a:p>
        </p:txBody>
      </p:sp>
      <p:sp>
        <p:nvSpPr>
          <p:cNvPr id="4" name="Rectangle: Rounded Corners 3">
            <a:extLst>
              <a:ext uri="{FF2B5EF4-FFF2-40B4-BE49-F238E27FC236}">
                <a16:creationId xmlns:a16="http://schemas.microsoft.com/office/drawing/2014/main" id="{3ACBD95F-8667-A906-FA50-415CFC007349}"/>
              </a:ext>
            </a:extLst>
          </p:cNvPr>
          <p:cNvSpPr/>
          <p:nvPr/>
        </p:nvSpPr>
        <p:spPr>
          <a:xfrm>
            <a:off x="918466" y="5635113"/>
            <a:ext cx="10355068" cy="543288"/>
          </a:xfrm>
          <a:prstGeom prst="roundRect">
            <a:avLst>
              <a:gd name="adj" fmla="val 274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ook Antiqua" panose="02040602050305030304" pitchFamily="18" charset="0"/>
              </a:rPr>
              <a:t>ここでの重大な質問なのは、債務保証が「物品またはサービスの提供」と称するかどうか</a:t>
            </a:r>
            <a:endParaRPr lang="en-IN" dirty="0">
              <a:latin typeface="Book Antiqua" panose="02040602050305030304" pitchFamily="18" charset="0"/>
            </a:endParaRPr>
          </a:p>
        </p:txBody>
      </p:sp>
      <p:sp>
        <p:nvSpPr>
          <p:cNvPr id="5" name="TextBox 4">
            <a:extLst>
              <a:ext uri="{FF2B5EF4-FFF2-40B4-BE49-F238E27FC236}">
                <a16:creationId xmlns:a16="http://schemas.microsoft.com/office/drawing/2014/main" id="{9E259F6A-A51F-2D01-2766-DB536E921747}"/>
              </a:ext>
            </a:extLst>
          </p:cNvPr>
          <p:cNvSpPr txBox="1"/>
          <p:nvPr/>
        </p:nvSpPr>
        <p:spPr>
          <a:xfrm>
            <a:off x="887918" y="6283538"/>
            <a:ext cx="10473069" cy="461665"/>
          </a:xfrm>
          <a:prstGeom prst="rect">
            <a:avLst/>
          </a:prstGeom>
          <a:noFill/>
        </p:spPr>
        <p:txBody>
          <a:bodyPr wrap="square" rtlCol="0">
            <a:spAutoFit/>
          </a:bodyPr>
          <a:lstStyle/>
          <a:p>
            <a:pPr algn="l"/>
            <a:r>
              <a:rPr lang="en-US" altLang="ja-JP" sz="1200" dirty="0">
                <a:latin typeface="Book Antiqua" panose="02040602050305030304" pitchFamily="18" charset="0"/>
              </a:rPr>
              <a:t>*</a:t>
            </a:r>
            <a:r>
              <a:rPr lang="ja-JP" altLang="en-US" sz="1200" dirty="0">
                <a:latin typeface="Book Antiqua" panose="02040602050305030304" pitchFamily="18" charset="0"/>
              </a:rPr>
              <a:t>「</a:t>
            </a:r>
            <a:r>
              <a:rPr lang="en-US" altLang="ja-JP" sz="1200" dirty="0">
                <a:latin typeface="Book Antiqua" panose="02040602050305030304" pitchFamily="18" charset="0"/>
              </a:rPr>
              <a:t>Distinct Person</a:t>
            </a:r>
            <a:r>
              <a:rPr lang="ja-JP" altLang="en-US" sz="1200" dirty="0">
                <a:latin typeface="Book Antiqua" panose="02040602050305030304" pitchFamily="18" charset="0"/>
              </a:rPr>
              <a:t>」とは同一の</a:t>
            </a:r>
            <a:r>
              <a:rPr lang="en-US" altLang="ja-JP" sz="1200" dirty="0">
                <a:latin typeface="Book Antiqua" panose="02040602050305030304" pitchFamily="18" charset="0"/>
              </a:rPr>
              <a:t>PAN</a:t>
            </a:r>
            <a:r>
              <a:rPr lang="ja-JP" altLang="en-US" sz="1200" dirty="0">
                <a:latin typeface="Book Antiqua" panose="02040602050305030304" pitchFamily="18" charset="0"/>
              </a:rPr>
              <a:t>を所有する同一の事業体であるが、異なる州に複数の拠点がりそれぞれの拠点が</a:t>
            </a:r>
            <a:r>
              <a:rPr lang="en-US" altLang="ja-JP" sz="1200" dirty="0">
                <a:latin typeface="Book Antiqua" panose="02040602050305030304" pitchFamily="18" charset="0"/>
              </a:rPr>
              <a:t>GST</a:t>
            </a:r>
            <a:r>
              <a:rPr lang="ja-JP" altLang="en-US" sz="1200" dirty="0">
                <a:latin typeface="Book Antiqua" panose="02040602050305030304" pitchFamily="18" charset="0"/>
              </a:rPr>
              <a:t>上個別の事業体とみなされ、それぞれ別個の</a:t>
            </a:r>
            <a:r>
              <a:rPr lang="en-US" altLang="ja-JP" sz="1200" dirty="0">
                <a:latin typeface="Book Antiqua" panose="02040602050305030304" pitchFamily="18" charset="0"/>
              </a:rPr>
              <a:t>GST</a:t>
            </a:r>
            <a:r>
              <a:rPr lang="ja-JP" altLang="en-US" sz="1200" dirty="0">
                <a:latin typeface="Book Antiqua" panose="02040602050305030304" pitchFamily="18" charset="0"/>
              </a:rPr>
              <a:t>登録番号所有する者をいう。</a:t>
            </a:r>
            <a:endParaRPr lang="en-IN" sz="1200" dirty="0">
              <a:latin typeface="Book Antiqua" panose="02040602050305030304" pitchFamily="18" charset="0"/>
            </a:endParaRPr>
          </a:p>
        </p:txBody>
      </p:sp>
    </p:spTree>
    <p:extLst>
      <p:ext uri="{BB962C8B-B14F-4D97-AF65-F5344CB8AC3E}">
        <p14:creationId xmlns:p14="http://schemas.microsoft.com/office/powerpoint/2010/main" val="167765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(2/8)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dirty="0">
                <a:solidFill>
                  <a:srgbClr val="000000"/>
                </a:solidFill>
                <a:latin typeface="Book Antiqua" panose="02040602050305030304" pitchFamily="18" charset="0"/>
              </a:rPr>
              <a:t>In the case of </a:t>
            </a:r>
            <a:r>
              <a:rPr lang="en-US" sz="1700" b="1" dirty="0" err="1">
                <a:solidFill>
                  <a:srgbClr val="000000"/>
                </a:solidFill>
                <a:latin typeface="Book Antiqua" panose="02040602050305030304" pitchFamily="18" charset="0"/>
              </a:rPr>
              <a:t>Kettlewell</a:t>
            </a:r>
            <a:r>
              <a:rPr lang="en-US" sz="1700" b="1" dirty="0">
                <a:solidFill>
                  <a:srgbClr val="000000"/>
                </a:solidFill>
                <a:latin typeface="Book Antiqua" panose="02040602050305030304" pitchFamily="18" charset="0"/>
              </a:rPr>
              <a:t> Bullen &amp; Co. Ltd. vs. CIT [1964] 53 ITR 261</a:t>
            </a:r>
            <a:r>
              <a:rPr lang="en-US" sz="1700" dirty="0">
                <a:solidFill>
                  <a:srgbClr val="000000"/>
                </a:solidFill>
                <a:latin typeface="Book Antiqua" panose="02040602050305030304" pitchFamily="18" charset="0"/>
              </a:rPr>
              <a:t>, the Supreme Court laid down the principles to segregate revenue and capital receipts. The Court held as follows:</a:t>
            </a:r>
          </a:p>
          <a:p>
            <a:pPr marL="271463" indent="-271463">
              <a:lnSpc>
                <a:spcPct val="100000"/>
              </a:lnSpc>
              <a:spcBef>
                <a:spcPts val="0"/>
              </a:spcBef>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receipt is revenue, where payment is made to compensate a person for cancellation of a contract which does not affect the trading structure of his business, nor deprive him of what in substance is his source of income, termination of the contract being a normal incident of the business, and such cancellation leaves him free to carry on his trade.</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receipt is capital in nature, whereby the cancellation of a contract results in the trading structure of the assessee getting impaired, or such cancellation results in loss of what may be regarded as the source of the </a:t>
            </a:r>
            <a:r>
              <a:rPr lang="en-US" sz="1700" dirty="0" err="1">
                <a:solidFill>
                  <a:srgbClr val="000000"/>
                </a:solidFill>
                <a:latin typeface="Book Antiqua" panose="02040602050305030304" pitchFamily="18" charset="0"/>
              </a:rPr>
              <a:t>assessee’s</a:t>
            </a:r>
            <a:r>
              <a:rPr lang="en-US" sz="1700" dirty="0">
                <a:solidFill>
                  <a:srgbClr val="000000"/>
                </a:solidFill>
                <a:latin typeface="Book Antiqua" panose="02040602050305030304" pitchFamily="18" charset="0"/>
              </a:rPr>
              <a:t> income.</a:t>
            </a: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70</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34039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(3/8)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b="1" dirty="0">
                <a:solidFill>
                  <a:srgbClr val="000000"/>
                </a:solidFill>
                <a:latin typeface="Book Antiqua" panose="02040602050305030304" pitchFamily="18" charset="0"/>
              </a:rPr>
              <a:t>Khanna &amp; </a:t>
            </a:r>
            <a:r>
              <a:rPr lang="en-US" sz="1700" b="1" dirty="0" err="1">
                <a:solidFill>
                  <a:srgbClr val="000000"/>
                </a:solidFill>
                <a:latin typeface="Book Antiqua" panose="02040602050305030304" pitchFamily="18" charset="0"/>
              </a:rPr>
              <a:t>Annadhanam</a:t>
            </a:r>
            <a:r>
              <a:rPr lang="en-US" sz="1700" b="1" dirty="0">
                <a:solidFill>
                  <a:srgbClr val="000000"/>
                </a:solidFill>
                <a:latin typeface="Book Antiqua" panose="02040602050305030304" pitchFamily="18" charset="0"/>
              </a:rPr>
              <a:t> v. CIT [2013] 351 ITR 110 - Delhi High Court</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Khanna &amp; </a:t>
            </a:r>
            <a:r>
              <a:rPr lang="en-US" sz="1700" dirty="0" err="1">
                <a:solidFill>
                  <a:srgbClr val="000000"/>
                </a:solidFill>
                <a:latin typeface="Book Antiqua" panose="02040602050305030304" pitchFamily="18" charset="0"/>
              </a:rPr>
              <a:t>Annadhanam</a:t>
            </a:r>
            <a:r>
              <a:rPr lang="en-US" sz="1700" dirty="0">
                <a:solidFill>
                  <a:srgbClr val="000000"/>
                </a:solidFill>
                <a:latin typeface="Book Antiqua" panose="02040602050305030304" pitchFamily="18" charset="0"/>
              </a:rPr>
              <a:t> (KA) was a firm of Chartered Accountants which was working in India under an arrangement with Deloitte Haskins &amp; Sells for more than 13 years.</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KA had regular and predominant source of income from clients referred from Deloitte</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contract with Deloitte was terminated and a compensation was received by KA.</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KA did not have other similar kind of arrangements with international firms.</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Court held that such receipt is capital in nature. The termination of contract with Deloitte resulted in loss of source of income for KA, as the contract ran for a long period of time and had gained a kind of permanency.</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71</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3718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(4/8)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n-US" sz="1700" b="1" dirty="0">
                <a:solidFill>
                  <a:srgbClr val="000000"/>
                </a:solidFill>
                <a:latin typeface="Book Antiqua" panose="02040602050305030304" pitchFamily="18" charset="0"/>
              </a:rPr>
              <a:t>Oberoi Hotel (P.) Ltd. vs. CIT [1999] 103 Taxman 236 – Supreme Court</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amount received by the assessee for giving up his right to purchase and/or to operate the property or for getting it on lease before it is transferred or let out to other persons, was held to be a compensation for the injury inflicted on the capital asset of the assessee and giving up the contractual right on the basis of principal agreement.</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Supreme Court held the payment to be capital in nature and not chargeable to tax.</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1" dirty="0">
                <a:solidFill>
                  <a:srgbClr val="000000"/>
                </a:solidFill>
                <a:latin typeface="Book Antiqua" panose="02040602050305030304" pitchFamily="18" charset="0"/>
              </a:rPr>
              <a:t>CIT vs. Rai Bahadur Jairam </a:t>
            </a:r>
            <a:r>
              <a:rPr lang="en-US" sz="1700" b="1" dirty="0" err="1">
                <a:solidFill>
                  <a:srgbClr val="000000"/>
                </a:solidFill>
                <a:latin typeface="Book Antiqua" panose="02040602050305030304" pitchFamily="18" charset="0"/>
              </a:rPr>
              <a:t>Valji</a:t>
            </a:r>
            <a:r>
              <a:rPr lang="en-US" sz="1700" b="1" dirty="0">
                <a:solidFill>
                  <a:srgbClr val="000000"/>
                </a:solidFill>
                <a:latin typeface="Book Antiqua" panose="02040602050305030304" pitchFamily="18" charset="0"/>
              </a:rPr>
              <a:t> [1959] 35 ITR 148 - Supreme Court of India </a:t>
            </a:r>
          </a:p>
          <a:p>
            <a:pPr marL="719138" indent="-414338">
              <a:lnSpc>
                <a:spcPct val="100000"/>
              </a:lnSpc>
              <a:spcBef>
                <a:spcPts val="0"/>
              </a:spcBef>
              <a:buFont typeface="Calibri" panose="020F0502020204030204" pitchFamily="34" charset="0"/>
              <a:buChar char="‒"/>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Supreme Court held that once it is found that a contract was entered into in the ordinary course of business, any compensation received for its termination would be a revenue receipt.</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72</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1965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(5/8)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s-ES" sz="1700" b="1" dirty="0">
                <a:solidFill>
                  <a:srgbClr val="000000"/>
                </a:solidFill>
                <a:latin typeface="Book Antiqua" panose="02040602050305030304" pitchFamily="18" charset="0"/>
              </a:rPr>
              <a:t>JCIT, </a:t>
            </a:r>
            <a:r>
              <a:rPr lang="es-ES" sz="1700" b="1" dirty="0" err="1">
                <a:solidFill>
                  <a:srgbClr val="000000"/>
                </a:solidFill>
                <a:latin typeface="Book Antiqua" panose="02040602050305030304" pitchFamily="18" charset="0"/>
              </a:rPr>
              <a:t>Special</a:t>
            </a:r>
            <a:r>
              <a:rPr lang="es-ES" sz="1700" b="1" dirty="0">
                <a:solidFill>
                  <a:srgbClr val="000000"/>
                </a:solidFill>
                <a:latin typeface="Book Antiqua" panose="02040602050305030304" pitchFamily="18" charset="0"/>
              </a:rPr>
              <a:t> </a:t>
            </a:r>
            <a:r>
              <a:rPr lang="es-ES" sz="1700" b="1" dirty="0" err="1">
                <a:solidFill>
                  <a:srgbClr val="000000"/>
                </a:solidFill>
                <a:latin typeface="Book Antiqua" panose="02040602050305030304" pitchFamily="18" charset="0"/>
              </a:rPr>
              <a:t>Range</a:t>
            </a:r>
            <a:r>
              <a:rPr lang="es-ES" sz="1700" b="1" dirty="0">
                <a:solidFill>
                  <a:srgbClr val="000000"/>
                </a:solidFill>
                <a:latin typeface="Book Antiqua" panose="02040602050305030304" pitchFamily="18" charset="0"/>
              </a:rPr>
              <a:t> vs. M/s </a:t>
            </a:r>
            <a:r>
              <a:rPr lang="es-ES" sz="1700" b="1" dirty="0" err="1">
                <a:solidFill>
                  <a:srgbClr val="000000"/>
                </a:solidFill>
                <a:latin typeface="Book Antiqua" panose="02040602050305030304" pitchFamily="18" charset="0"/>
              </a:rPr>
              <a:t>Mohinder</a:t>
            </a:r>
            <a:r>
              <a:rPr lang="es-ES" sz="1700" b="1" dirty="0">
                <a:solidFill>
                  <a:srgbClr val="000000"/>
                </a:solidFill>
                <a:latin typeface="Book Antiqua" panose="02040602050305030304" pitchFamily="18" charset="0"/>
              </a:rPr>
              <a:t> Singh &amp; Co. ITA nos.4168/Del/2000 &amp; 3443/Del./2001 – Delhi Tribunal</a:t>
            </a: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Delhi Tribunal held that interest bears the same character of receipts payment of which it was otherwise entitled to under the contract.</a:t>
            </a:r>
            <a:r>
              <a:rPr lang="ja-JP" altLang="en-US" sz="1700" dirty="0">
                <a:solidFill>
                  <a:srgbClr val="000000"/>
                </a:solidFill>
                <a:latin typeface="Book Antiqua" panose="02040602050305030304" pitchFamily="18" charset="0"/>
              </a:rPr>
              <a:t>　　</a:t>
            </a: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Similarly, interest would bear the same character of receipts as would the underlying arbitration award.</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719138" indent="-414338">
              <a:lnSpc>
                <a:spcPct val="100000"/>
              </a:lnSpc>
              <a:spcBef>
                <a:spcPts val="0"/>
              </a:spcBef>
              <a:buFont typeface="Calibri" panose="020F0502020204030204" pitchFamily="34" charset="0"/>
              <a:buChar char="‒"/>
            </a:pPr>
            <a:r>
              <a:rPr lang="en-US" sz="1700" dirty="0">
                <a:solidFill>
                  <a:srgbClr val="000000"/>
                </a:solidFill>
                <a:latin typeface="Book Antiqua" panose="02040602050305030304" pitchFamily="18" charset="0"/>
              </a:rPr>
              <a:t>the Tribunal relied on various cases laws such as </a:t>
            </a:r>
            <a:r>
              <a:rPr lang="en-US" sz="1700" b="1" dirty="0" err="1">
                <a:solidFill>
                  <a:srgbClr val="000000"/>
                </a:solidFill>
                <a:latin typeface="Book Antiqua" panose="02040602050305030304" pitchFamily="18" charset="0"/>
              </a:rPr>
              <a:t>Govinda</a:t>
            </a:r>
            <a:r>
              <a:rPr lang="en-US" sz="1700" b="1" dirty="0">
                <a:solidFill>
                  <a:srgbClr val="000000"/>
                </a:solidFill>
                <a:latin typeface="Book Antiqua" panose="02040602050305030304" pitchFamily="18" charset="0"/>
              </a:rPr>
              <a:t> Choudhury and Sons vs. CIT [1993] 203 ITR 881 (SC), CIT vs. Malik Construction Co. 238 ITR 450 (Allahabad HC), CIT v. Builders Union [1995] 211 ITR 993 (Orissa HC) and CIT vs. </a:t>
            </a:r>
            <a:r>
              <a:rPr lang="en-US" sz="1700" b="1" dirty="0" err="1">
                <a:solidFill>
                  <a:srgbClr val="000000"/>
                </a:solidFill>
                <a:latin typeface="Book Antiqua" panose="02040602050305030304" pitchFamily="18" charset="0"/>
              </a:rPr>
              <a:t>Lenka</a:t>
            </a:r>
            <a:r>
              <a:rPr lang="en-US" sz="1700" b="1" dirty="0">
                <a:solidFill>
                  <a:srgbClr val="000000"/>
                </a:solidFill>
                <a:latin typeface="Book Antiqua" panose="02040602050305030304" pitchFamily="18" charset="0"/>
              </a:rPr>
              <a:t> (A.) and Partners [1995] 215 ITR 298 (Orissa HC)</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000000"/>
                </a:solidFill>
                <a:latin typeface="Book Antiqua" panose="02040602050305030304" pitchFamily="18" charset="0"/>
              </a:rPr>
              <a:t>The above principles would apply to pre-award interest.</a:t>
            </a: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dirty="0">
              <a:solidFill>
                <a:srgbClr val="000000"/>
              </a:solidFill>
              <a:latin typeface="Book Antiqua" panose="02040602050305030304" pitchFamily="18" charset="0"/>
            </a:endParaRPr>
          </a:p>
          <a:p>
            <a:pPr marL="271463"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srgbClr val="000000"/>
                </a:solidFill>
                <a:latin typeface="Book Antiqua" panose="02040602050305030304" pitchFamily="18" charset="0"/>
              </a:rPr>
              <a:t>The post-award interest generally qualifies as an interest on debt claim and would remain revenue receipt irrespective of the underlying nature of the award amounts. </a:t>
            </a:r>
          </a:p>
          <a:p>
            <a:pPr marL="719138" indent="-414338">
              <a:lnSpc>
                <a:spcPct val="100000"/>
              </a:lnSpc>
              <a:spcBef>
                <a:spcPts val="0"/>
              </a:spcBef>
              <a:buFont typeface="Calibri" panose="020F0502020204030204" pitchFamily="34" charset="0"/>
              <a:buChar char="‒"/>
            </a:pPr>
            <a:endParaRPr lang="en-US" sz="1700" dirty="0">
              <a:solidFill>
                <a:srgbClr val="000000"/>
              </a:solidFill>
              <a:latin typeface="Book Antiqua" panose="02040602050305030304" pitchFamily="18" charset="0"/>
            </a:endParaRPr>
          </a:p>
          <a:p>
            <a:pPr marL="271463" indent="-271463">
              <a:lnSpc>
                <a:spcPct val="100000"/>
              </a:lnSpc>
              <a:spcBef>
                <a:spcPts val="0"/>
              </a:spcBef>
            </a:pPr>
            <a:endParaRPr lang="en-US" sz="17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73</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16667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(6/8)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s-ES" sz="1700" b="1" dirty="0">
                <a:solidFill>
                  <a:srgbClr val="000000"/>
                </a:solidFill>
                <a:latin typeface="Book Antiqua" panose="02040602050305030304" pitchFamily="18" charset="0"/>
              </a:rPr>
              <a:t>General </a:t>
            </a:r>
            <a:r>
              <a:rPr lang="es-ES" sz="1700" b="1" dirty="0" err="1">
                <a:solidFill>
                  <a:srgbClr val="000000"/>
                </a:solidFill>
                <a:latin typeface="Book Antiqua" panose="02040602050305030304" pitchFamily="18" charset="0"/>
              </a:rPr>
              <a:t>tax</a:t>
            </a:r>
            <a:r>
              <a:rPr lang="es-ES" sz="1700" b="1" dirty="0">
                <a:solidFill>
                  <a:srgbClr val="000000"/>
                </a:solidFill>
                <a:latin typeface="Book Antiqua" panose="02040602050305030304" pitchFamily="18" charset="0"/>
              </a:rPr>
              <a:t> treatment of </a:t>
            </a:r>
            <a:r>
              <a:rPr lang="es-ES" sz="1700" b="1" dirty="0" err="1">
                <a:solidFill>
                  <a:srgbClr val="000000"/>
                </a:solidFill>
                <a:latin typeface="Book Antiqua" panose="02040602050305030304" pitchFamily="18" charset="0"/>
              </a:rPr>
              <a:t>award</a:t>
            </a:r>
            <a:r>
              <a:rPr lang="es-ES" sz="1700" b="1" dirty="0">
                <a:solidFill>
                  <a:srgbClr val="000000"/>
                </a:solidFill>
                <a:latin typeface="Book Antiqua" panose="02040602050305030304" pitchFamily="18" charset="0"/>
              </a:rPr>
              <a:t> </a:t>
            </a:r>
            <a:r>
              <a:rPr lang="es-ES" sz="1700" b="1" dirty="0" err="1">
                <a:solidFill>
                  <a:srgbClr val="000000"/>
                </a:solidFill>
                <a:latin typeface="Book Antiqua" panose="02040602050305030304" pitchFamily="18" charset="0"/>
              </a:rPr>
              <a:t>components</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74</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nvGraphicFramePr>
        <p:xfrm>
          <a:off x="769257" y="2376714"/>
          <a:ext cx="10617201" cy="3853180"/>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091543">
                  <a:extLst>
                    <a:ext uri="{9D8B030D-6E8A-4147-A177-3AD203B41FA5}">
                      <a16:colId xmlns:a16="http://schemas.microsoft.com/office/drawing/2014/main" val="600762432"/>
                    </a:ext>
                  </a:extLst>
                </a:gridCol>
                <a:gridCol w="6749144">
                  <a:extLst>
                    <a:ext uri="{9D8B030D-6E8A-4147-A177-3AD203B41FA5}">
                      <a16:colId xmlns:a16="http://schemas.microsoft.com/office/drawing/2014/main" val="3843405953"/>
                    </a:ext>
                  </a:extLst>
                </a:gridCol>
              </a:tblGrid>
              <a:tr h="370840">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en-US" sz="1500" dirty="0">
                          <a:latin typeface="Book Antiqua" panose="02040602050305030304" pitchFamily="18" charset="0"/>
                        </a:rPr>
                        <a:t>Components of award</a:t>
                      </a:r>
                      <a:endParaRPr lang="en-IN" sz="1500" dirty="0">
                        <a:latin typeface="Book Antiqua" panose="02040602050305030304" pitchFamily="18" charset="0"/>
                      </a:endParaRPr>
                    </a:p>
                  </a:txBody>
                  <a:tcPr/>
                </a:tc>
                <a:tc>
                  <a:txBody>
                    <a:bodyPr/>
                    <a:lstStyle/>
                    <a:p>
                      <a:pPr marL="87313" indent="0"/>
                      <a:r>
                        <a:rPr lang="en-US" sz="1500" dirty="0">
                          <a:latin typeface="Book Antiqua" panose="02040602050305030304" pitchFamily="18" charset="0"/>
                        </a:rPr>
                        <a:t>Possible tax treatment</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1</a:t>
                      </a:r>
                    </a:p>
                  </a:txBody>
                  <a:tcPr marL="7620" marR="7620" marT="7620" marB="0"/>
                </a:tc>
                <a:tc>
                  <a:txBody>
                    <a:bodyPr/>
                    <a:lstStyle/>
                    <a:p>
                      <a:pPr marL="87313" indent="0" algn="l" fontAlgn="ctr"/>
                      <a:r>
                        <a:rPr lang="en-US" sz="1500" b="0" u="none" strike="noStrike" dirty="0">
                          <a:solidFill>
                            <a:srgbClr val="000000"/>
                          </a:solidFill>
                          <a:effectLst/>
                          <a:latin typeface="Book Antiqua" panose="02040602050305030304" pitchFamily="18" charset="0"/>
                        </a:rPr>
                        <a:t>Unlawful termination of contract</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indent="0"/>
                      <a:r>
                        <a:rPr lang="en-US" sz="1500" dirty="0">
                          <a:latin typeface="Book Antiqua" panose="02040602050305030304" pitchFamily="18" charset="0"/>
                        </a:rPr>
                        <a:t>If it can be proved that the contract was predominant and regular source of income, then it may be claimed as capital receipt</a:t>
                      </a:r>
                      <a:endParaRPr lang="en-IN" sz="1500" dirty="0">
                        <a:latin typeface="Book Antiqua" panose="02040602050305030304" pitchFamily="18" charset="0"/>
                      </a:endParaRPr>
                    </a:p>
                  </a:txBody>
                  <a:tcPr/>
                </a:tc>
                <a:extLst>
                  <a:ext uri="{0D108BD9-81ED-4DB2-BD59-A6C34878D82A}">
                    <a16:rowId xmlns:a16="http://schemas.microsoft.com/office/drawing/2014/main" val="2532019816"/>
                  </a:ext>
                </a:extLst>
              </a:tr>
              <a:tr h="370840">
                <a:tc>
                  <a:txBody>
                    <a:bodyPr/>
                    <a:lstStyle/>
                    <a:p>
                      <a:pPr algn="ctr" fontAlgn="b"/>
                      <a:r>
                        <a:rPr lang="en-IN" sz="1500" b="0" i="0" u="none" strike="noStrike">
                          <a:solidFill>
                            <a:srgbClr val="000000"/>
                          </a:solidFill>
                          <a:effectLst/>
                          <a:latin typeface="Book Antiqua" panose="02040602050305030304" pitchFamily="18" charset="0"/>
                        </a:rPr>
                        <a:t>2</a:t>
                      </a:r>
                    </a:p>
                  </a:txBody>
                  <a:tcPr marL="7620" marR="7620" marT="7620" marB="0"/>
                </a:tc>
                <a:tc>
                  <a:txBody>
                    <a:bodyPr/>
                    <a:lstStyle/>
                    <a:p>
                      <a:pPr marL="87313" indent="0" algn="l" fontAlgn="ctr"/>
                      <a:r>
                        <a:rPr lang="en-US" sz="1500" b="0" u="none" strike="noStrike" dirty="0">
                          <a:solidFill>
                            <a:srgbClr val="000000"/>
                          </a:solidFill>
                          <a:effectLst/>
                          <a:latin typeface="Book Antiqua" panose="02040602050305030304" pitchFamily="18" charset="0"/>
                        </a:rPr>
                        <a:t>Prolongation costs</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indent="0"/>
                      <a:r>
                        <a:rPr lang="en-US" sz="1500" dirty="0">
                          <a:latin typeface="Book Antiqua" panose="02040602050305030304" pitchFamily="18" charset="0"/>
                        </a:rPr>
                        <a:t>It may qualify as revenue receipts which arises in normal business circumstances. </a:t>
                      </a:r>
                      <a:endParaRPr lang="en-IN" sz="1500" dirty="0">
                        <a:latin typeface="Book Antiqua" panose="02040602050305030304" pitchFamily="18" charset="0"/>
                      </a:endParaRPr>
                    </a:p>
                  </a:txBody>
                  <a:tcPr/>
                </a:tc>
                <a:extLst>
                  <a:ext uri="{0D108BD9-81ED-4DB2-BD59-A6C34878D82A}">
                    <a16:rowId xmlns:a16="http://schemas.microsoft.com/office/drawing/2014/main" val="3136038245"/>
                  </a:ext>
                </a:extLst>
              </a:tr>
              <a:tr h="370840">
                <a:tc>
                  <a:txBody>
                    <a:bodyPr/>
                    <a:lstStyle/>
                    <a:p>
                      <a:pPr algn="ctr" fontAlgn="b"/>
                      <a:r>
                        <a:rPr lang="en-IN" sz="1500" b="0" i="0" u="none" strike="noStrike">
                          <a:solidFill>
                            <a:srgbClr val="000000"/>
                          </a:solidFill>
                          <a:effectLst/>
                          <a:latin typeface="Book Antiqua" panose="02040602050305030304" pitchFamily="18" charset="0"/>
                        </a:rPr>
                        <a:t>3</a:t>
                      </a:r>
                    </a:p>
                  </a:txBody>
                  <a:tcPr marL="7620" marR="7620" marT="7620" marB="0"/>
                </a:tc>
                <a:tc>
                  <a:txBody>
                    <a:bodyPr/>
                    <a:lstStyle/>
                    <a:p>
                      <a:pPr marL="87313" indent="0" algn="l" fontAlgn="ctr"/>
                      <a:r>
                        <a:rPr lang="en-US" sz="1500" b="0" u="none" strike="noStrike" dirty="0">
                          <a:solidFill>
                            <a:srgbClr val="000000"/>
                          </a:solidFill>
                          <a:effectLst/>
                          <a:latin typeface="Book Antiqua" panose="02040602050305030304" pitchFamily="18" charset="0"/>
                        </a:rPr>
                        <a:t>Non-payment of ‘performance guarantee fee’</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indent="0"/>
                      <a:r>
                        <a:rPr lang="en-US" sz="1500" dirty="0">
                          <a:latin typeface="Book Antiqua" panose="02040602050305030304" pitchFamily="18" charset="0"/>
                        </a:rPr>
                        <a:t>Performance guarantee is part of contractual value and its payment, even though under an arbitration award, would continue to be a revenue receipt. </a:t>
                      </a:r>
                    </a:p>
                    <a:p>
                      <a:pPr marL="87313" indent="0"/>
                      <a:endParaRPr lang="en-US" sz="1500" dirty="0">
                        <a:latin typeface="Book Antiqua" panose="02040602050305030304" pitchFamily="18" charset="0"/>
                      </a:endParaRPr>
                    </a:p>
                    <a:p>
                      <a:pPr marL="87313" indent="0"/>
                      <a:r>
                        <a:rPr lang="en-IN" sz="1500" dirty="0">
                          <a:latin typeface="Book Antiqua" panose="02040602050305030304" pitchFamily="18" charset="0"/>
                        </a:rPr>
                        <a:t>The residual payment as ‘performance guarantee fee’ may have components of supply of goods as well as supply of services. The taxability, in hands of foreign entity, of each component may be checked under the provisions of tax treaty.</a:t>
                      </a:r>
                    </a:p>
                  </a:txBody>
                  <a:tcPr/>
                </a:tc>
                <a:extLst>
                  <a:ext uri="{0D108BD9-81ED-4DB2-BD59-A6C34878D82A}">
                    <a16:rowId xmlns:a16="http://schemas.microsoft.com/office/drawing/2014/main" val="1393645965"/>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4</a:t>
                      </a:r>
                    </a:p>
                  </a:txBody>
                  <a:tcPr marL="7620" marR="7620" marT="7620" marB="0"/>
                </a:tc>
                <a:tc>
                  <a:txBody>
                    <a:bodyPr/>
                    <a:lstStyle/>
                    <a:p>
                      <a:pPr marL="87313" indent="0" algn="l" fontAlgn="ctr"/>
                      <a:r>
                        <a:rPr lang="en-US" sz="1500" b="0" u="none" strike="noStrike" dirty="0">
                          <a:solidFill>
                            <a:srgbClr val="000000"/>
                          </a:solidFill>
                          <a:effectLst/>
                          <a:latin typeface="Book Antiqua" panose="02040602050305030304" pitchFamily="18" charset="0"/>
                        </a:rPr>
                        <a:t>Additional efforts in drawings and designs due to unnecessary comments made by client</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indent="0"/>
                      <a:r>
                        <a:rPr lang="en-US" sz="1500" dirty="0">
                          <a:latin typeface="Book Antiqua" panose="02040602050305030304" pitchFamily="18" charset="0"/>
                        </a:rPr>
                        <a:t>Such award being made to compensate the additional efforts under the contract, should qualify as revenue receipt.</a:t>
                      </a:r>
                      <a:endParaRPr lang="en-IN" sz="1500" dirty="0">
                        <a:latin typeface="Book Antiqua" panose="02040602050305030304" pitchFamily="18" charset="0"/>
                      </a:endParaRPr>
                    </a:p>
                  </a:txBody>
                  <a:tcPr/>
                </a:tc>
                <a:extLst>
                  <a:ext uri="{0D108BD9-81ED-4DB2-BD59-A6C34878D82A}">
                    <a16:rowId xmlns:a16="http://schemas.microsoft.com/office/drawing/2014/main" val="2654345782"/>
                  </a:ext>
                </a:extLst>
              </a:tr>
            </a:tbl>
          </a:graphicData>
        </a:graphic>
      </p:graphicFrame>
    </p:spTree>
    <p:extLst>
      <p:ext uri="{BB962C8B-B14F-4D97-AF65-F5344CB8AC3E}">
        <p14:creationId xmlns:p14="http://schemas.microsoft.com/office/powerpoint/2010/main" val="111515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(7/8)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s-ES" sz="1700" b="1" dirty="0">
                <a:solidFill>
                  <a:srgbClr val="000000"/>
                </a:solidFill>
                <a:latin typeface="Book Antiqua" panose="02040602050305030304" pitchFamily="18" charset="0"/>
              </a:rPr>
              <a:t>General </a:t>
            </a:r>
            <a:r>
              <a:rPr lang="es-ES" sz="1700" b="1" dirty="0" err="1">
                <a:solidFill>
                  <a:srgbClr val="000000"/>
                </a:solidFill>
                <a:latin typeface="Book Antiqua" panose="02040602050305030304" pitchFamily="18" charset="0"/>
              </a:rPr>
              <a:t>tax</a:t>
            </a:r>
            <a:r>
              <a:rPr lang="es-ES" sz="1700" b="1" dirty="0">
                <a:solidFill>
                  <a:srgbClr val="000000"/>
                </a:solidFill>
                <a:latin typeface="Book Antiqua" panose="02040602050305030304" pitchFamily="18" charset="0"/>
              </a:rPr>
              <a:t> treatment of </a:t>
            </a:r>
            <a:r>
              <a:rPr lang="es-ES" sz="1700" b="1" dirty="0" err="1">
                <a:solidFill>
                  <a:srgbClr val="000000"/>
                </a:solidFill>
                <a:latin typeface="Book Antiqua" panose="02040602050305030304" pitchFamily="18" charset="0"/>
              </a:rPr>
              <a:t>award</a:t>
            </a:r>
            <a:r>
              <a:rPr lang="es-ES" sz="1700" b="1" dirty="0">
                <a:solidFill>
                  <a:srgbClr val="000000"/>
                </a:solidFill>
                <a:latin typeface="Book Antiqua" panose="02040602050305030304" pitchFamily="18" charset="0"/>
              </a:rPr>
              <a:t> </a:t>
            </a:r>
            <a:r>
              <a:rPr lang="es-ES" sz="1700" b="1" dirty="0" err="1">
                <a:solidFill>
                  <a:srgbClr val="000000"/>
                </a:solidFill>
                <a:latin typeface="Book Antiqua" panose="02040602050305030304" pitchFamily="18" charset="0"/>
              </a:rPr>
              <a:t>components</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75</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nvGraphicFramePr>
        <p:xfrm>
          <a:off x="769257" y="2376714"/>
          <a:ext cx="10617201" cy="3616960"/>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091543">
                  <a:extLst>
                    <a:ext uri="{9D8B030D-6E8A-4147-A177-3AD203B41FA5}">
                      <a16:colId xmlns:a16="http://schemas.microsoft.com/office/drawing/2014/main" val="600762432"/>
                    </a:ext>
                  </a:extLst>
                </a:gridCol>
                <a:gridCol w="6749144">
                  <a:extLst>
                    <a:ext uri="{9D8B030D-6E8A-4147-A177-3AD203B41FA5}">
                      <a16:colId xmlns:a16="http://schemas.microsoft.com/office/drawing/2014/main" val="3843405953"/>
                    </a:ext>
                  </a:extLst>
                </a:gridCol>
              </a:tblGrid>
              <a:tr h="370840">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en-US" sz="1500" dirty="0">
                          <a:latin typeface="Book Antiqua" panose="02040602050305030304" pitchFamily="18" charset="0"/>
                        </a:rPr>
                        <a:t>Components of award</a:t>
                      </a:r>
                      <a:endParaRPr lang="en-IN" sz="1500" dirty="0">
                        <a:latin typeface="Book Antiqua" panose="02040602050305030304" pitchFamily="18" charset="0"/>
                      </a:endParaRPr>
                    </a:p>
                  </a:txBody>
                  <a:tcPr/>
                </a:tc>
                <a:tc>
                  <a:txBody>
                    <a:bodyPr/>
                    <a:lstStyle/>
                    <a:p>
                      <a:pPr marL="87313" indent="0"/>
                      <a:r>
                        <a:rPr lang="en-US" sz="1500" dirty="0">
                          <a:latin typeface="Book Antiqua" panose="02040602050305030304" pitchFamily="18" charset="0"/>
                        </a:rPr>
                        <a:t>Possible tax treatment</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5</a:t>
                      </a: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Loss of opportunity to supply spares when contract is awarded to a third party despite there being a clause in the  contract to procure supplies from equipment manufacturer</a:t>
                      </a:r>
                    </a:p>
                  </a:txBody>
                  <a:tcPr marL="7620" marR="7620" marT="7620" marB="0"/>
                </a:tc>
                <a:tc>
                  <a:txBody>
                    <a:bodyPr/>
                    <a:lstStyle/>
                    <a:p>
                      <a:pPr marL="87313" indent="0"/>
                      <a:r>
                        <a:rPr lang="en-US" sz="1500" dirty="0">
                          <a:latin typeface="Book Antiqua" panose="02040602050305030304" pitchFamily="18" charset="0"/>
                        </a:rPr>
                        <a:t>It may be argued that it is an injury to the income generating apparatus of the foreign company and thus, treated as capital receipt. </a:t>
                      </a:r>
                    </a:p>
                    <a:p>
                      <a:pPr marL="87313" indent="0"/>
                      <a:endParaRPr lang="en-US" sz="1500" dirty="0">
                        <a:latin typeface="Book Antiqua" panose="02040602050305030304" pitchFamily="18" charset="0"/>
                      </a:endParaRPr>
                    </a:p>
                    <a:p>
                      <a:pPr marL="87313" indent="0"/>
                      <a:r>
                        <a:rPr lang="en-US" sz="1500" dirty="0">
                          <a:latin typeface="Book Antiqua" panose="02040602050305030304" pitchFamily="18" charset="0"/>
                        </a:rPr>
                        <a:t>However, if the foreign company has other similar contracts elsewhere and where it earns similar income from other sources as well, then termination under one contract may not be considered as capital receipt.</a:t>
                      </a:r>
                      <a:endParaRPr lang="en-IN" sz="1500" dirty="0">
                        <a:latin typeface="Book Antiqua" panose="02040602050305030304" pitchFamily="18" charset="0"/>
                      </a:endParaRPr>
                    </a:p>
                  </a:txBody>
                  <a:tcPr/>
                </a:tc>
                <a:extLst>
                  <a:ext uri="{0D108BD9-81ED-4DB2-BD59-A6C34878D82A}">
                    <a16:rowId xmlns:a16="http://schemas.microsoft.com/office/drawing/2014/main" val="2532019816"/>
                  </a:ext>
                </a:extLst>
              </a:tr>
              <a:tr h="370840">
                <a:tc>
                  <a:txBody>
                    <a:bodyPr/>
                    <a:lstStyle/>
                    <a:p>
                      <a:pPr algn="ctr" fontAlgn="b"/>
                      <a:r>
                        <a:rPr lang="en-IN" sz="1500" b="0" i="0" u="none" strike="noStrike">
                          <a:solidFill>
                            <a:srgbClr val="000000"/>
                          </a:solidFill>
                          <a:effectLst/>
                          <a:latin typeface="Book Antiqua" panose="02040602050305030304" pitchFamily="18" charset="0"/>
                        </a:rPr>
                        <a:t>6</a:t>
                      </a: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Infringement of IP</a:t>
                      </a:r>
                    </a:p>
                  </a:txBody>
                  <a:tcPr marL="7620" marR="7620" marT="7620" marB="0"/>
                </a:tc>
                <a:tc>
                  <a:txBody>
                    <a:bodyPr/>
                    <a:lstStyle/>
                    <a:p>
                      <a:pPr marL="87313" indent="0"/>
                      <a:r>
                        <a:rPr lang="en-US" sz="1500" dirty="0">
                          <a:latin typeface="Book Antiqua" panose="02040602050305030304" pitchFamily="18" charset="0"/>
                        </a:rPr>
                        <a:t>If it is for damage to reputation and/or goodwill, due to infringement of IP, then it may be claimed as capital receipt.</a:t>
                      </a:r>
                    </a:p>
                    <a:p>
                      <a:pPr marL="87313" indent="0"/>
                      <a:endParaRPr lang="en-US" sz="1500" dirty="0">
                        <a:latin typeface="Book Antiqua" panose="02040602050305030304" pitchFamily="18" charset="0"/>
                      </a:endParaRPr>
                    </a:p>
                    <a:p>
                      <a:pPr marL="87313" indent="0"/>
                      <a:r>
                        <a:rPr lang="en-US" sz="1500" dirty="0">
                          <a:latin typeface="Book Antiqua" panose="02040602050305030304" pitchFamily="18" charset="0"/>
                        </a:rPr>
                        <a:t>If is for the normal loss of business due to infringement of IP, then it may be considered as revenue receipt</a:t>
                      </a:r>
                      <a:endParaRPr lang="en-IN" sz="1500" dirty="0">
                        <a:latin typeface="Book Antiqua" panose="02040602050305030304" pitchFamily="18" charset="0"/>
                      </a:endParaRPr>
                    </a:p>
                  </a:txBody>
                  <a:tcPr/>
                </a:tc>
                <a:extLst>
                  <a:ext uri="{0D108BD9-81ED-4DB2-BD59-A6C34878D82A}">
                    <a16:rowId xmlns:a16="http://schemas.microsoft.com/office/drawing/2014/main" val="3136038245"/>
                  </a:ext>
                </a:extLst>
              </a:tr>
              <a:tr h="370840">
                <a:tc>
                  <a:txBody>
                    <a:bodyPr/>
                    <a:lstStyle/>
                    <a:p>
                      <a:pPr algn="ctr" fontAlgn="b"/>
                      <a:r>
                        <a:rPr lang="en-IN" sz="1500" b="0" i="0" u="none" strike="noStrike">
                          <a:solidFill>
                            <a:srgbClr val="000000"/>
                          </a:solidFill>
                          <a:effectLst/>
                          <a:latin typeface="Book Antiqua" panose="02040602050305030304" pitchFamily="18" charset="0"/>
                        </a:rPr>
                        <a:t>7</a:t>
                      </a: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Damages against loss of name, fame, reputation and/or goodwill</a:t>
                      </a:r>
                    </a:p>
                  </a:txBody>
                  <a:tcPr marL="7620" marR="7620" marT="7620" marB="0"/>
                </a:tc>
                <a:tc>
                  <a:txBody>
                    <a:bodyPr/>
                    <a:lstStyle/>
                    <a:p>
                      <a:pPr marL="87313" indent="0"/>
                      <a:r>
                        <a:rPr lang="en-US" sz="1500" dirty="0">
                          <a:latin typeface="Book Antiqua" panose="02040602050305030304" pitchFamily="18" charset="0"/>
                        </a:rPr>
                        <a:t>Any award to compensate damages against loss of name, fame, reputation and/or goodwill may be considered as capital receipt </a:t>
                      </a:r>
                      <a:endParaRPr lang="en-IN" sz="1500" dirty="0">
                        <a:latin typeface="Book Antiqua" panose="02040602050305030304" pitchFamily="18" charset="0"/>
                      </a:endParaRPr>
                    </a:p>
                  </a:txBody>
                  <a:tcPr/>
                </a:tc>
                <a:extLst>
                  <a:ext uri="{0D108BD9-81ED-4DB2-BD59-A6C34878D82A}">
                    <a16:rowId xmlns:a16="http://schemas.microsoft.com/office/drawing/2014/main" val="1393645965"/>
                  </a:ext>
                </a:extLst>
              </a:tr>
            </a:tbl>
          </a:graphicData>
        </a:graphic>
      </p:graphicFrame>
    </p:spTree>
    <p:extLst>
      <p:ext uri="{BB962C8B-B14F-4D97-AF65-F5344CB8AC3E}">
        <p14:creationId xmlns:p14="http://schemas.microsoft.com/office/powerpoint/2010/main" val="64044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en-US" sz="3600" b="1" dirty="0">
                <a:latin typeface="Book Antiqua" panose="02040602050305030304" pitchFamily="18" charset="0"/>
              </a:rPr>
              <a:t>Arbitration award – Income-tax issues</a:t>
            </a:r>
            <a:r>
              <a:rPr lang="ja-JP" altLang="en-US" sz="3600" b="1" dirty="0">
                <a:latin typeface="Book Antiqua" panose="02040602050305030304" pitchFamily="18" charset="0"/>
              </a:rPr>
              <a:t> </a:t>
            </a:r>
            <a:r>
              <a:rPr lang="en-US" altLang="ja-JP" sz="3600" b="1" dirty="0">
                <a:latin typeface="Book Antiqua" panose="02040602050305030304" pitchFamily="18" charset="0"/>
              </a:rPr>
              <a:t>(8/8)</a:t>
            </a:r>
            <a:endParaRPr lang="en-US" sz="3600" b="1" dirty="0">
              <a:latin typeface="Book Antiqua" panose="02040602050305030304" pitchFamily="18" charset="0"/>
            </a:endParaRPr>
          </a:p>
        </p:txBody>
      </p:sp>
      <p:sp>
        <p:nvSpPr>
          <p:cNvPr id="3" name="Content Placeholder 2"/>
          <p:cNvSpPr>
            <a:spLocks noGrp="1"/>
          </p:cNvSpPr>
          <p:nvPr>
            <p:ph idx="1"/>
          </p:nvPr>
        </p:nvSpPr>
        <p:spPr>
          <a:xfrm>
            <a:off x="661000" y="1755321"/>
            <a:ext cx="10926906" cy="4814515"/>
          </a:xfrm>
        </p:spPr>
        <p:txBody>
          <a:bodyPr>
            <a:normAutofit/>
          </a:bodyPr>
          <a:lstStyle/>
          <a:p>
            <a:pPr marL="271463" indent="-271463">
              <a:lnSpc>
                <a:spcPct val="100000"/>
              </a:lnSpc>
              <a:spcBef>
                <a:spcPts val="0"/>
              </a:spcBef>
            </a:pPr>
            <a:r>
              <a:rPr lang="es-ES" sz="1700" b="1" dirty="0">
                <a:solidFill>
                  <a:srgbClr val="000000"/>
                </a:solidFill>
                <a:latin typeface="Book Antiqua" panose="02040602050305030304" pitchFamily="18" charset="0"/>
              </a:rPr>
              <a:t>General </a:t>
            </a:r>
            <a:r>
              <a:rPr lang="es-ES" sz="1700" b="1" dirty="0" err="1">
                <a:solidFill>
                  <a:srgbClr val="000000"/>
                </a:solidFill>
                <a:latin typeface="Book Antiqua" panose="02040602050305030304" pitchFamily="18" charset="0"/>
              </a:rPr>
              <a:t>tax</a:t>
            </a:r>
            <a:r>
              <a:rPr lang="es-ES" sz="1700" b="1" dirty="0">
                <a:solidFill>
                  <a:srgbClr val="000000"/>
                </a:solidFill>
                <a:latin typeface="Book Antiqua" panose="02040602050305030304" pitchFamily="18" charset="0"/>
              </a:rPr>
              <a:t> treatment of </a:t>
            </a:r>
            <a:r>
              <a:rPr lang="es-ES" sz="1700" b="1" dirty="0" err="1">
                <a:solidFill>
                  <a:srgbClr val="000000"/>
                </a:solidFill>
                <a:latin typeface="Book Antiqua" panose="02040602050305030304" pitchFamily="18" charset="0"/>
              </a:rPr>
              <a:t>award</a:t>
            </a:r>
            <a:r>
              <a:rPr lang="es-ES" sz="1700" b="1" dirty="0">
                <a:solidFill>
                  <a:srgbClr val="000000"/>
                </a:solidFill>
                <a:latin typeface="Book Antiqua" panose="02040602050305030304" pitchFamily="18" charset="0"/>
              </a:rPr>
              <a:t> </a:t>
            </a:r>
            <a:r>
              <a:rPr lang="es-ES" sz="1700" b="1" dirty="0" err="1">
                <a:solidFill>
                  <a:srgbClr val="000000"/>
                </a:solidFill>
                <a:latin typeface="Book Antiqua" panose="02040602050305030304" pitchFamily="18" charset="0"/>
              </a:rPr>
              <a:t>components</a:t>
            </a:r>
            <a:endParaRPr lang="es-E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76</a:t>
            </a:fld>
            <a:endParaRPr lang="en-US" altLang="en-US" sz="1400" dirty="0">
              <a:latin typeface="Book Antiqua" panose="02040602050305030304" pitchFamily="18" charset="0"/>
            </a:endParaRPr>
          </a:p>
        </p:txBody>
      </p:sp>
      <p:graphicFrame>
        <p:nvGraphicFramePr>
          <p:cNvPr id="4" name="Table 4">
            <a:extLst>
              <a:ext uri="{FF2B5EF4-FFF2-40B4-BE49-F238E27FC236}">
                <a16:creationId xmlns:a16="http://schemas.microsoft.com/office/drawing/2014/main" id="{871EB9D6-8092-7345-566E-80F27B0AD3B7}"/>
              </a:ext>
            </a:extLst>
          </p:cNvPr>
          <p:cNvGraphicFramePr>
            <a:graphicFrameLocks noGrp="1"/>
          </p:cNvGraphicFramePr>
          <p:nvPr/>
        </p:nvGraphicFramePr>
        <p:xfrm>
          <a:off x="769257" y="2376714"/>
          <a:ext cx="10617201" cy="2702560"/>
        </p:xfrm>
        <a:graphic>
          <a:graphicData uri="http://schemas.openxmlformats.org/drawingml/2006/table">
            <a:tbl>
              <a:tblPr firstRow="1" bandRow="1">
                <a:tableStyleId>{21E4AEA4-8DFA-4A89-87EB-49C32662AFE0}</a:tableStyleId>
              </a:tblPr>
              <a:tblGrid>
                <a:gridCol w="776514">
                  <a:extLst>
                    <a:ext uri="{9D8B030D-6E8A-4147-A177-3AD203B41FA5}">
                      <a16:colId xmlns:a16="http://schemas.microsoft.com/office/drawing/2014/main" val="18109654"/>
                    </a:ext>
                  </a:extLst>
                </a:gridCol>
                <a:gridCol w="3091543">
                  <a:extLst>
                    <a:ext uri="{9D8B030D-6E8A-4147-A177-3AD203B41FA5}">
                      <a16:colId xmlns:a16="http://schemas.microsoft.com/office/drawing/2014/main" val="600762432"/>
                    </a:ext>
                  </a:extLst>
                </a:gridCol>
                <a:gridCol w="6749144">
                  <a:extLst>
                    <a:ext uri="{9D8B030D-6E8A-4147-A177-3AD203B41FA5}">
                      <a16:colId xmlns:a16="http://schemas.microsoft.com/office/drawing/2014/main" val="3843405953"/>
                    </a:ext>
                  </a:extLst>
                </a:gridCol>
              </a:tblGrid>
              <a:tr h="370840">
                <a:tc>
                  <a:txBody>
                    <a:bodyPr/>
                    <a:lstStyle/>
                    <a:p>
                      <a:r>
                        <a:rPr lang="en-US" sz="1500" dirty="0">
                          <a:latin typeface="Book Antiqua" panose="02040602050305030304" pitchFamily="18" charset="0"/>
                        </a:rPr>
                        <a:t>S. No.</a:t>
                      </a:r>
                      <a:endParaRPr lang="en-IN" sz="1500" dirty="0">
                        <a:latin typeface="Book Antiqua" panose="02040602050305030304" pitchFamily="18" charset="0"/>
                      </a:endParaRPr>
                    </a:p>
                  </a:txBody>
                  <a:tcPr/>
                </a:tc>
                <a:tc>
                  <a:txBody>
                    <a:bodyPr/>
                    <a:lstStyle/>
                    <a:p>
                      <a:r>
                        <a:rPr lang="en-US" sz="1500" dirty="0">
                          <a:latin typeface="Book Antiqua" panose="02040602050305030304" pitchFamily="18" charset="0"/>
                        </a:rPr>
                        <a:t>Components of award</a:t>
                      </a:r>
                      <a:endParaRPr lang="en-IN" sz="1500" dirty="0">
                        <a:latin typeface="Book Antiqua" panose="02040602050305030304" pitchFamily="18" charset="0"/>
                      </a:endParaRPr>
                    </a:p>
                  </a:txBody>
                  <a:tcPr/>
                </a:tc>
                <a:tc>
                  <a:txBody>
                    <a:bodyPr/>
                    <a:lstStyle/>
                    <a:p>
                      <a:pPr marL="87313" indent="0"/>
                      <a:r>
                        <a:rPr lang="en-US" sz="1500" dirty="0">
                          <a:latin typeface="Book Antiqua" panose="02040602050305030304" pitchFamily="18" charset="0"/>
                        </a:rPr>
                        <a:t>Possible tax treatment</a:t>
                      </a:r>
                      <a:endParaRPr lang="en-IN" sz="1500" dirty="0">
                        <a:latin typeface="Book Antiqua" panose="02040602050305030304" pitchFamily="18" charset="0"/>
                      </a:endParaRPr>
                    </a:p>
                  </a:txBody>
                  <a:tcPr/>
                </a:tc>
                <a:extLst>
                  <a:ext uri="{0D108BD9-81ED-4DB2-BD59-A6C34878D82A}">
                    <a16:rowId xmlns:a16="http://schemas.microsoft.com/office/drawing/2014/main" val="39936328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8</a:t>
                      </a: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Reimbursement of legal costs incurred during the arbitration proceedings</a:t>
                      </a:r>
                    </a:p>
                  </a:txBody>
                  <a:tcPr marL="7620" marR="7620" marT="7620" marB="0"/>
                </a:tc>
                <a:tc>
                  <a:txBody>
                    <a:bodyPr/>
                    <a:lstStyle/>
                    <a:p>
                      <a:pPr marL="87313" indent="0"/>
                      <a:r>
                        <a:rPr lang="en-US" sz="1500" dirty="0">
                          <a:latin typeface="Book Antiqua" panose="02040602050305030304" pitchFamily="18" charset="0"/>
                        </a:rPr>
                        <a:t>Although it may be considered as revenue receipt, yet it can be argued that it is a reimbursement of cost which was incurred due to default of the client and thus, it does not have any income element in it. </a:t>
                      </a:r>
                      <a:endParaRPr lang="en-IN" sz="1500" dirty="0">
                        <a:latin typeface="Book Antiqua" panose="02040602050305030304" pitchFamily="18" charset="0"/>
                      </a:endParaRPr>
                    </a:p>
                  </a:txBody>
                  <a:tcPr/>
                </a:tc>
                <a:extLst>
                  <a:ext uri="{0D108BD9-81ED-4DB2-BD59-A6C34878D82A}">
                    <a16:rowId xmlns:a16="http://schemas.microsoft.com/office/drawing/2014/main" val="2654345782"/>
                  </a:ext>
                </a:extLst>
              </a:tr>
              <a:tr h="370840">
                <a:tc>
                  <a:txBody>
                    <a:bodyPr/>
                    <a:lstStyle/>
                    <a:p>
                      <a:pPr algn="ctr" fontAlgn="b"/>
                      <a:r>
                        <a:rPr lang="en-IN" sz="1500" b="0" i="0" u="none" strike="noStrike" dirty="0">
                          <a:solidFill>
                            <a:srgbClr val="000000"/>
                          </a:solidFill>
                          <a:effectLst/>
                          <a:latin typeface="Book Antiqua" panose="02040602050305030304" pitchFamily="18" charset="0"/>
                        </a:rPr>
                        <a:t>9</a:t>
                      </a: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Pre-award interest</a:t>
                      </a:r>
                    </a:p>
                  </a:txBody>
                  <a:tcPr marL="7620" marR="7620" marT="7620" marB="0"/>
                </a:tc>
                <a:tc>
                  <a:txBody>
                    <a:bodyPr/>
                    <a:lstStyle/>
                    <a:p>
                      <a:pPr marL="87313" indent="0"/>
                      <a:r>
                        <a:rPr lang="en-US" sz="1500" dirty="0">
                          <a:latin typeface="Book Antiqua" panose="02040602050305030304" pitchFamily="18" charset="0"/>
                        </a:rPr>
                        <a:t>Pre-award interest should take the character of the underlying amount of award on which such interest is computed.</a:t>
                      </a:r>
                      <a:endParaRPr lang="en-IN" sz="1500" dirty="0">
                        <a:latin typeface="Book Antiqua" panose="02040602050305030304" pitchFamily="18" charset="0"/>
                      </a:endParaRPr>
                    </a:p>
                  </a:txBody>
                  <a:tcPr/>
                </a:tc>
                <a:extLst>
                  <a:ext uri="{0D108BD9-81ED-4DB2-BD59-A6C34878D82A}">
                    <a16:rowId xmlns:a16="http://schemas.microsoft.com/office/drawing/2014/main" val="1501854838"/>
                  </a:ext>
                </a:extLst>
              </a:tr>
              <a:tr h="370840">
                <a:tc>
                  <a:txBody>
                    <a:bodyPr/>
                    <a:lstStyle/>
                    <a:p>
                      <a:pPr algn="ctr" fontAlgn="b"/>
                      <a:r>
                        <a:rPr lang="en-US" sz="1500" b="0" i="0" u="none" strike="noStrike" dirty="0">
                          <a:solidFill>
                            <a:srgbClr val="000000"/>
                          </a:solidFill>
                          <a:effectLst/>
                          <a:latin typeface="Book Antiqua" panose="02040602050305030304" pitchFamily="18" charset="0"/>
                        </a:rPr>
                        <a:t>10</a:t>
                      </a:r>
                      <a:endParaRPr lang="en-IN" sz="1500" b="0" i="0" u="none" strike="noStrike" dirty="0">
                        <a:solidFill>
                          <a:srgbClr val="000000"/>
                        </a:solidFill>
                        <a:effectLst/>
                        <a:latin typeface="Book Antiqua" panose="02040602050305030304" pitchFamily="18" charset="0"/>
                      </a:endParaRPr>
                    </a:p>
                  </a:txBody>
                  <a:tcPr marL="7620" marR="7620" marT="7620" marB="0"/>
                </a:tc>
                <a:tc>
                  <a:txBody>
                    <a:bodyPr/>
                    <a:lstStyle/>
                    <a:p>
                      <a:pPr marL="87313" indent="0" algn="l" fontAlgn="ctr"/>
                      <a:r>
                        <a:rPr lang="en-US" sz="1500" b="0" i="0" u="none" strike="noStrike" dirty="0">
                          <a:solidFill>
                            <a:srgbClr val="000000"/>
                          </a:solidFill>
                          <a:effectLst/>
                          <a:latin typeface="Book Antiqua" panose="02040602050305030304" pitchFamily="18" charset="0"/>
                        </a:rPr>
                        <a:t>Post-award interest</a:t>
                      </a:r>
                    </a:p>
                  </a:txBody>
                  <a:tcPr marL="7620" marR="7620" marT="7620" marB="0"/>
                </a:tc>
                <a:tc>
                  <a:txBody>
                    <a:bodyPr/>
                    <a:lstStyle/>
                    <a:p>
                      <a:pPr marL="87313" indent="0"/>
                      <a:r>
                        <a:rPr lang="en-US" sz="1500" dirty="0">
                          <a:latin typeface="Book Antiqua" panose="02040602050305030304" pitchFamily="18" charset="0"/>
                        </a:rPr>
                        <a:t>Post-award interest is generally computed when there is a delay in making the payment after the award is pronounced. It can be considered as a normal interest on a debt claim and thus, may be considered to be revenue receipt irrespective of the character of underlying award amount.</a:t>
                      </a:r>
                      <a:endParaRPr lang="en-IN" sz="1500" dirty="0">
                        <a:latin typeface="Book Antiqua" panose="02040602050305030304" pitchFamily="18" charset="0"/>
                      </a:endParaRPr>
                    </a:p>
                  </a:txBody>
                  <a:tcPr/>
                </a:tc>
                <a:extLst>
                  <a:ext uri="{0D108BD9-81ED-4DB2-BD59-A6C34878D82A}">
                    <a16:rowId xmlns:a16="http://schemas.microsoft.com/office/drawing/2014/main" val="585946486"/>
                  </a:ext>
                </a:extLst>
              </a:tr>
            </a:tbl>
          </a:graphicData>
        </a:graphic>
      </p:graphicFrame>
    </p:spTree>
    <p:extLst>
      <p:ext uri="{BB962C8B-B14F-4D97-AF65-F5344CB8AC3E}">
        <p14:creationId xmlns:p14="http://schemas.microsoft.com/office/powerpoint/2010/main" val="23055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98" y="1226778"/>
            <a:ext cx="10515600" cy="1017361"/>
          </a:xfrm>
        </p:spPr>
        <p:txBody>
          <a:bodyPr>
            <a:normAutofit/>
          </a:bodyPr>
          <a:lstStyle/>
          <a:p>
            <a:r>
              <a:rPr lang="en-US" sz="3600" b="1" dirty="0">
                <a:latin typeface="Book Antiqua" panose="02040602050305030304" pitchFamily="18" charset="0"/>
              </a:rPr>
              <a:t>Thank you</a:t>
            </a: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77</a:t>
            </a:fld>
            <a:endParaRPr lang="en-US" altLang="en-US" sz="1400" dirty="0">
              <a:latin typeface="Book Antiqua" panose="02040602050305030304" pitchFamily="18" charset="0"/>
            </a:endParaRPr>
          </a:p>
        </p:txBody>
      </p:sp>
      <p:sp>
        <p:nvSpPr>
          <p:cNvPr id="3" name="TextBox 2">
            <a:extLst>
              <a:ext uri="{FF2B5EF4-FFF2-40B4-BE49-F238E27FC236}">
                <a16:creationId xmlns:a16="http://schemas.microsoft.com/office/drawing/2014/main" id="{FE24575E-F237-52CC-D7AA-E11561496585}"/>
              </a:ext>
            </a:extLst>
          </p:cNvPr>
          <p:cNvSpPr txBox="1"/>
          <p:nvPr/>
        </p:nvSpPr>
        <p:spPr>
          <a:xfrm>
            <a:off x="674829" y="2100480"/>
            <a:ext cx="11047778" cy="2446824"/>
          </a:xfrm>
          <a:prstGeom prst="rect">
            <a:avLst/>
          </a:prstGeom>
          <a:noFill/>
        </p:spPr>
        <p:txBody>
          <a:bodyPr wrap="square" rtlCol="0">
            <a:spAutoFit/>
          </a:bodyPr>
          <a:lstStyle/>
          <a:p>
            <a:pPr algn="l"/>
            <a:r>
              <a:rPr lang="en-US" sz="1700" dirty="0">
                <a:latin typeface="Book Antiqua" panose="02040602050305030304" pitchFamily="18" charset="0"/>
              </a:rPr>
              <a:t>This publication contains information in summary form and is therefore intended for general guidance only. It is not intended to be a substitute for detailed research or the exercise of professional judgment. Neither </a:t>
            </a:r>
            <a:r>
              <a:rPr lang="en-US" sz="1700" dirty="0" err="1">
                <a:latin typeface="Book Antiqua" panose="02040602050305030304" pitchFamily="18" charset="0"/>
              </a:rPr>
              <a:t>Yarana</a:t>
            </a:r>
            <a:r>
              <a:rPr lang="en-US" sz="1700" dirty="0">
                <a:latin typeface="Book Antiqua" panose="02040602050305030304" pitchFamily="18" charset="0"/>
              </a:rPr>
              <a:t> Trading And Services Pvt. Ltd., Lalit Vanjani &amp; Co. (‘LVC’), AST Tax Corporation nor any of our Partners/Directors/employees can accept any responsibility for loss occasioned to any person acting or refraining from action as a result of any material in this publication. On any specific matter, reference should be made to the appropriate advisor. </a:t>
            </a:r>
          </a:p>
          <a:p>
            <a:pPr algn="l"/>
            <a:endParaRPr lang="en-US" sz="1700" dirty="0">
              <a:latin typeface="Book Antiqua" panose="02040602050305030304" pitchFamily="18" charset="0"/>
            </a:endParaRPr>
          </a:p>
          <a:p>
            <a:pPr algn="l"/>
            <a:r>
              <a:rPr lang="en-US" sz="1700" dirty="0">
                <a:latin typeface="Book Antiqua" panose="02040602050305030304" pitchFamily="18" charset="0"/>
              </a:rPr>
              <a:t>The PPT slides prepared in Japanese language are the translation of the English slides. In case of any difference between the English and translated contents, English version will hold precedence.</a:t>
            </a:r>
            <a:endParaRPr lang="en-IN" sz="1700" dirty="0">
              <a:latin typeface="Book Antiqua" panose="02040602050305030304" pitchFamily="18" charset="0"/>
            </a:endParaRPr>
          </a:p>
        </p:txBody>
      </p:sp>
      <p:sp>
        <p:nvSpPr>
          <p:cNvPr id="4" name="Rectangle 3">
            <a:extLst>
              <a:ext uri="{FF2B5EF4-FFF2-40B4-BE49-F238E27FC236}">
                <a16:creationId xmlns:a16="http://schemas.microsoft.com/office/drawing/2014/main" id="{45A6641D-C997-CC81-EBF8-A72A53FF371F}"/>
              </a:ext>
            </a:extLst>
          </p:cNvPr>
          <p:cNvSpPr/>
          <p:nvPr/>
        </p:nvSpPr>
        <p:spPr>
          <a:xfrm>
            <a:off x="703498" y="5394196"/>
            <a:ext cx="3028243"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ysClr val="windowText" lastClr="000000"/>
                </a:solidFill>
                <a:latin typeface="Arial Black" panose="020B0A04020102020204" pitchFamily="34" charset="0"/>
              </a:rPr>
              <a:t>Lalit Vanjani &amp; Co. </a:t>
            </a:r>
          </a:p>
          <a:p>
            <a:pPr algn="l"/>
            <a:r>
              <a:rPr lang="en-US" sz="1600" dirty="0">
                <a:solidFill>
                  <a:sysClr val="windowText" lastClr="000000"/>
                </a:solidFill>
                <a:latin typeface="Book Antiqua" panose="02040602050305030304" pitchFamily="18" charset="0"/>
              </a:rPr>
              <a:t>Anshul Kumar </a:t>
            </a:r>
          </a:p>
          <a:p>
            <a:pPr algn="l"/>
            <a:r>
              <a:rPr lang="en-US" sz="1600" dirty="0">
                <a:solidFill>
                  <a:sysClr val="windowText" lastClr="000000"/>
                </a:solidFill>
                <a:latin typeface="Book Antiqua" panose="02040602050305030304" pitchFamily="18" charset="0"/>
              </a:rPr>
              <a:t>email - anshul@CAinDelhi.com  </a:t>
            </a:r>
          </a:p>
          <a:p>
            <a:pPr algn="l"/>
            <a:r>
              <a:rPr lang="en-US" sz="1600" dirty="0">
                <a:solidFill>
                  <a:sysClr val="windowText" lastClr="000000"/>
                </a:solidFill>
                <a:latin typeface="Book Antiqua" panose="02040602050305030304" pitchFamily="18" charset="0"/>
              </a:rPr>
              <a:t>Mb.+91-98997-84884</a:t>
            </a:r>
            <a:endParaRPr lang="en-IN" sz="1600" dirty="0">
              <a:solidFill>
                <a:sysClr val="windowText" lastClr="000000"/>
              </a:solidFill>
            </a:endParaRPr>
          </a:p>
        </p:txBody>
      </p:sp>
      <p:sp>
        <p:nvSpPr>
          <p:cNvPr id="5" name="TextBox 4">
            <a:extLst>
              <a:ext uri="{FF2B5EF4-FFF2-40B4-BE49-F238E27FC236}">
                <a16:creationId xmlns:a16="http://schemas.microsoft.com/office/drawing/2014/main" id="{B50E227A-05BC-C9E5-E0DF-11E13446EFA7}"/>
              </a:ext>
            </a:extLst>
          </p:cNvPr>
          <p:cNvSpPr txBox="1"/>
          <p:nvPr/>
        </p:nvSpPr>
        <p:spPr>
          <a:xfrm>
            <a:off x="703498" y="4980269"/>
            <a:ext cx="1853513" cy="353943"/>
          </a:xfrm>
          <a:prstGeom prst="rect">
            <a:avLst/>
          </a:prstGeom>
          <a:noFill/>
        </p:spPr>
        <p:txBody>
          <a:bodyPr wrap="square" rtlCol="0">
            <a:spAutoFit/>
          </a:bodyPr>
          <a:lstStyle/>
          <a:p>
            <a:pPr algn="l"/>
            <a:r>
              <a:rPr lang="en-IN" sz="1700" b="1" u="sng" dirty="0">
                <a:latin typeface="Book Antiqua" panose="02040602050305030304" pitchFamily="18" charset="0"/>
              </a:rPr>
              <a:t>Contact us</a:t>
            </a:r>
          </a:p>
        </p:txBody>
      </p:sp>
      <p:sp>
        <p:nvSpPr>
          <p:cNvPr id="6" name="Rectangle 5">
            <a:extLst>
              <a:ext uri="{FF2B5EF4-FFF2-40B4-BE49-F238E27FC236}">
                <a16:creationId xmlns:a16="http://schemas.microsoft.com/office/drawing/2014/main" id="{71189759-0C8E-728A-31C4-BDA2E71EFE34}"/>
              </a:ext>
            </a:extLst>
          </p:cNvPr>
          <p:cNvSpPr/>
          <p:nvPr/>
        </p:nvSpPr>
        <p:spPr>
          <a:xfrm>
            <a:off x="4285207" y="5394196"/>
            <a:ext cx="3509318"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err="1">
                <a:solidFill>
                  <a:sysClr val="windowText" lastClr="000000"/>
                </a:solidFill>
                <a:latin typeface="Book Antiqua" panose="02040602050305030304" pitchFamily="18" charset="0"/>
              </a:rPr>
              <a:t>Yarana</a:t>
            </a:r>
            <a:r>
              <a:rPr lang="en-US" sz="1600" b="1" dirty="0">
                <a:solidFill>
                  <a:sysClr val="windowText" lastClr="000000"/>
                </a:solidFill>
                <a:latin typeface="Book Antiqua" panose="02040602050305030304" pitchFamily="18" charset="0"/>
              </a:rPr>
              <a:t> Trading &amp; Services Pvt. Ltd. </a:t>
            </a:r>
          </a:p>
          <a:p>
            <a:pPr algn="l"/>
            <a:r>
              <a:rPr lang="en-US" sz="1600" dirty="0">
                <a:solidFill>
                  <a:sysClr val="windowText" lastClr="000000"/>
                </a:solidFill>
                <a:latin typeface="Book Antiqua" panose="02040602050305030304" pitchFamily="18" charset="0"/>
              </a:rPr>
              <a:t>Tarannum Khan</a:t>
            </a:r>
          </a:p>
          <a:p>
            <a:pPr algn="l"/>
            <a:r>
              <a:rPr lang="en-US" sz="1600" dirty="0">
                <a:solidFill>
                  <a:sysClr val="windowText" lastClr="000000"/>
                </a:solidFill>
                <a:latin typeface="Book Antiqua" panose="02040602050305030304" pitchFamily="18" charset="0"/>
              </a:rPr>
              <a:t>email – tarannum@indokuni.com  </a:t>
            </a:r>
          </a:p>
          <a:p>
            <a:pPr algn="l"/>
            <a:r>
              <a:rPr lang="en-US" sz="1600" dirty="0">
                <a:solidFill>
                  <a:sysClr val="windowText" lastClr="000000"/>
                </a:solidFill>
                <a:latin typeface="Book Antiqua" panose="02040602050305030304" pitchFamily="18" charset="0"/>
              </a:rPr>
              <a:t>Mb.+91-88260-13131</a:t>
            </a:r>
            <a:endParaRPr lang="en-IN" sz="1600" dirty="0">
              <a:solidFill>
                <a:sysClr val="windowText" lastClr="000000"/>
              </a:solidFill>
            </a:endParaRPr>
          </a:p>
        </p:txBody>
      </p:sp>
      <p:sp>
        <p:nvSpPr>
          <p:cNvPr id="7" name="Rectangle 6">
            <a:extLst>
              <a:ext uri="{FF2B5EF4-FFF2-40B4-BE49-F238E27FC236}">
                <a16:creationId xmlns:a16="http://schemas.microsoft.com/office/drawing/2014/main" id="{B63CABCE-CC81-9A39-BE1D-876A3DB451D6}"/>
              </a:ext>
            </a:extLst>
          </p:cNvPr>
          <p:cNvSpPr/>
          <p:nvPr/>
        </p:nvSpPr>
        <p:spPr>
          <a:xfrm>
            <a:off x="8347991" y="5334065"/>
            <a:ext cx="3509318" cy="1223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solidFill>
                  <a:sysClr val="windowText" lastClr="000000"/>
                </a:solidFill>
                <a:latin typeface="Book Antiqua" panose="02040602050305030304" pitchFamily="18" charset="0"/>
              </a:rPr>
              <a:t>AST Tax Corporation </a:t>
            </a:r>
          </a:p>
          <a:p>
            <a:pPr algn="l"/>
            <a:r>
              <a:rPr lang="en-US" sz="1600" dirty="0">
                <a:solidFill>
                  <a:sysClr val="windowText" lastClr="000000"/>
                </a:solidFill>
                <a:latin typeface="Book Antiqua" panose="02040602050305030304" pitchFamily="18" charset="0"/>
              </a:rPr>
              <a:t>Hiroshi Matsuki</a:t>
            </a:r>
          </a:p>
          <a:p>
            <a:pPr algn="l"/>
            <a:r>
              <a:rPr lang="en-US" sz="1600" dirty="0">
                <a:solidFill>
                  <a:sysClr val="windowText" lastClr="000000"/>
                </a:solidFill>
                <a:latin typeface="Book Antiqua" panose="02040602050305030304" pitchFamily="18" charset="0"/>
              </a:rPr>
              <a:t>email – matsuki@ast-tax.jp  </a:t>
            </a:r>
          </a:p>
          <a:p>
            <a:pPr algn="l"/>
            <a:r>
              <a:rPr lang="en-US" sz="1600" dirty="0">
                <a:solidFill>
                  <a:sysClr val="windowText" lastClr="000000"/>
                </a:solidFill>
                <a:latin typeface="Book Antiqua" panose="02040602050305030304" pitchFamily="18" charset="0"/>
              </a:rPr>
              <a:t>Mb.+81-(0)3-6279-0616</a:t>
            </a:r>
            <a:endParaRPr lang="en-IN" sz="1600" dirty="0">
              <a:solidFill>
                <a:sysClr val="windowText" lastClr="000000"/>
              </a:solidFill>
            </a:endParaRPr>
          </a:p>
        </p:txBody>
      </p:sp>
    </p:spTree>
    <p:extLst>
      <p:ext uri="{BB962C8B-B14F-4D97-AF65-F5344CB8AC3E}">
        <p14:creationId xmlns:p14="http://schemas.microsoft.com/office/powerpoint/2010/main" val="848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r>
              <a:rPr lang="en-US" altLang="ja-JP" sz="3600" b="1" dirty="0">
                <a:latin typeface="Book Antiqua" panose="02040602050305030304" pitchFamily="18" charset="0"/>
              </a:rPr>
              <a:t>2/7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720809" y="1360617"/>
            <a:ext cx="10926906" cy="4917621"/>
          </a:xfrm>
        </p:spPr>
        <p:txBody>
          <a:bodyPr>
            <a:noAutofit/>
          </a:bodyPr>
          <a:lstStyle/>
          <a:p>
            <a:pPr marL="271463" indent="-271463"/>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法第 </a:t>
            </a:r>
            <a:r>
              <a:rPr lang="en-US" altLang="ja-JP" sz="1800" dirty="0">
                <a:solidFill>
                  <a:srgbClr val="000000"/>
                </a:solidFill>
                <a:latin typeface="Book Antiqua" panose="02040602050305030304" pitchFamily="18" charset="0"/>
              </a:rPr>
              <a:t>2 </a:t>
            </a:r>
            <a:r>
              <a:rPr lang="ja-JP" altLang="en-US" sz="1800" dirty="0">
                <a:solidFill>
                  <a:srgbClr val="000000"/>
                </a:solidFill>
                <a:latin typeface="Book Antiqua" panose="02040602050305030304" pitchFamily="18" charset="0"/>
              </a:rPr>
              <a:t>条</a:t>
            </a:r>
            <a:r>
              <a:rPr lang="en-US" altLang="ja-JP" sz="1800" dirty="0">
                <a:solidFill>
                  <a:srgbClr val="000000"/>
                </a:solidFill>
                <a:latin typeface="Book Antiqua" panose="02040602050305030304" pitchFamily="18" charset="0"/>
              </a:rPr>
              <a:t>102</a:t>
            </a:r>
            <a:r>
              <a:rPr lang="ja-JP" altLang="en-US" sz="1800" dirty="0">
                <a:solidFill>
                  <a:srgbClr val="000000"/>
                </a:solidFill>
                <a:latin typeface="Book Antiqua" panose="02040602050305030304" pitchFamily="18" charset="0"/>
              </a:rPr>
              <a:t>項</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において、サービスは「物品以外のいかなるもの」と定義されている。</a:t>
            </a:r>
          </a:p>
          <a:p>
            <a:pPr marL="457200" lvl="1" indent="0">
              <a:buNone/>
            </a:pPr>
            <a:endParaRPr lang="ja-JP" altLang="en-US" sz="1800" dirty="0">
              <a:solidFill>
                <a:srgbClr val="000000"/>
              </a:solidFill>
              <a:latin typeface="Book Antiqua" panose="02040602050305030304" pitchFamily="18" charset="0"/>
            </a:endParaRPr>
          </a:p>
          <a:p>
            <a:pPr marL="457200" lvl="1" indent="0">
              <a:buNone/>
            </a:pPr>
            <a:r>
              <a:rPr lang="ja-JP" altLang="en-US" sz="1800" dirty="0">
                <a:solidFill>
                  <a:srgbClr val="000000"/>
                </a:solidFill>
                <a:latin typeface="Book Antiqua" panose="02040602050305030304" pitchFamily="18" charset="0"/>
              </a:rPr>
              <a:t>第</a:t>
            </a:r>
            <a:r>
              <a:rPr lang="en-IN" altLang="ja-JP" sz="1800" dirty="0">
                <a:solidFill>
                  <a:srgbClr val="000000"/>
                </a:solidFill>
                <a:latin typeface="Book Antiqua" panose="02040602050305030304" pitchFamily="18" charset="0"/>
              </a:rPr>
              <a:t>2</a:t>
            </a:r>
            <a:r>
              <a:rPr lang="ja-JP" altLang="en-US" sz="1800" dirty="0">
                <a:solidFill>
                  <a:srgbClr val="000000"/>
                </a:solidFill>
                <a:latin typeface="Book Antiqua" panose="02040602050305030304" pitchFamily="18" charset="0"/>
              </a:rPr>
              <a:t>条</a:t>
            </a:r>
            <a:r>
              <a:rPr lang="en-IN" altLang="ja-JP" sz="1800" dirty="0">
                <a:solidFill>
                  <a:srgbClr val="000000"/>
                </a:solidFill>
                <a:latin typeface="Book Antiqua" panose="02040602050305030304" pitchFamily="18" charset="0"/>
              </a:rPr>
              <a:t>52</a:t>
            </a:r>
            <a:r>
              <a:rPr lang="ja-JP" altLang="en-US" sz="1800" dirty="0">
                <a:solidFill>
                  <a:srgbClr val="000000"/>
                </a:solidFill>
                <a:latin typeface="Book Antiqua" panose="02040602050305030304" pitchFamily="18" charset="0"/>
              </a:rPr>
              <a:t>項：「物品」とは、金銭及び有価証券以外のいかなる種類の動産を意味するが、賠償金又は救済を求める起訴対象債権、栽培中の作物、草、そして土地に付されている又は土地の一部を形成しているもので、提供前または提供契約の特定の条件の下で分離されることが合意されているものを含む。</a:t>
            </a:r>
            <a:endParaRPr lang="en-US" sz="1800" dirty="0">
              <a:solidFill>
                <a:srgbClr val="000000"/>
              </a:solidFill>
              <a:latin typeface="Book Antiqua" panose="02040602050305030304" pitchFamily="18" charset="0"/>
            </a:endParaRPr>
          </a:p>
          <a:p>
            <a:pPr marL="271463" indent="-271463">
              <a:lnSpc>
                <a:spcPct val="110000"/>
              </a:lnSpc>
            </a:pPr>
            <a:r>
              <a:rPr lang="ja-JP" altLang="en-US" sz="1800" dirty="0">
                <a:solidFill>
                  <a:srgbClr val="000000"/>
                </a:solidFill>
                <a:latin typeface="Book Antiqua" panose="02040602050305030304" pitchFamily="18" charset="0"/>
              </a:rPr>
              <a:t>「起訴対象債権」とはいかなる債務（不動産又は動産に対して抵当を設定する、又は質権に対して担保を設定することにより担保された債務以外）に対する請求、 または所有権がない動産に係る受益権に対する請求を意味する。民事裁判所は「起訴対象債権」を、債務又は受益権が存在するか、発生主義か、条件付きであるか、或いは偶発的であるかにかかわらず、救済に対する合理的な根拠として認める（</a:t>
            </a:r>
            <a:r>
              <a:rPr lang="en-US" altLang="ja-JP" sz="1800" dirty="0">
                <a:solidFill>
                  <a:srgbClr val="000000"/>
                </a:solidFill>
                <a:latin typeface="Book Antiqua" panose="02040602050305030304" pitchFamily="18" charset="0"/>
              </a:rPr>
              <a:t> 1882</a:t>
            </a:r>
            <a:r>
              <a:rPr lang="ja-JP" altLang="en-US" sz="1800" dirty="0">
                <a:solidFill>
                  <a:srgbClr val="000000"/>
                </a:solidFill>
                <a:latin typeface="Book Antiqua" panose="02040602050305030304" pitchFamily="18" charset="0"/>
              </a:rPr>
              <a:t>年財産譲渡法第 </a:t>
            </a:r>
            <a:r>
              <a:rPr lang="en-US" altLang="ja-JP" sz="1800" dirty="0">
                <a:solidFill>
                  <a:srgbClr val="000000"/>
                </a:solidFill>
                <a:latin typeface="Book Antiqua" panose="02040602050305030304" pitchFamily="18" charset="0"/>
              </a:rPr>
              <a:t>3 </a:t>
            </a:r>
            <a:r>
              <a:rPr lang="ja-JP" altLang="en-US" sz="1800" dirty="0">
                <a:solidFill>
                  <a:srgbClr val="000000"/>
                </a:solidFill>
                <a:latin typeface="Book Antiqua" panose="02040602050305030304" pitchFamily="18" charset="0"/>
              </a:rPr>
              <a:t>条に基づく</a:t>
            </a:r>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第 </a:t>
            </a:r>
            <a:r>
              <a:rPr lang="en-US" altLang="ja-JP" sz="1800" dirty="0">
                <a:solidFill>
                  <a:srgbClr val="000000"/>
                </a:solidFill>
                <a:latin typeface="Book Antiqua" panose="02040602050305030304" pitchFamily="18" charset="0"/>
              </a:rPr>
              <a:t>2 </a:t>
            </a:r>
            <a:r>
              <a:rPr lang="ja-JP" altLang="en-US" sz="1800" dirty="0">
                <a:solidFill>
                  <a:srgbClr val="000000"/>
                </a:solidFill>
                <a:latin typeface="Book Antiqua" panose="02040602050305030304" pitchFamily="18" charset="0"/>
              </a:rPr>
              <a:t>条 </a:t>
            </a:r>
            <a:r>
              <a:rPr lang="en-US" altLang="ja-JP" sz="1800" dirty="0">
                <a:solidFill>
                  <a:srgbClr val="000000"/>
                </a:solidFill>
                <a:latin typeface="Book Antiqua" panose="02040602050305030304" pitchFamily="18" charset="0"/>
              </a:rPr>
              <a:t>1</a:t>
            </a:r>
            <a:r>
              <a:rPr lang="ja-JP" altLang="en-US" sz="1800" dirty="0">
                <a:solidFill>
                  <a:srgbClr val="000000"/>
                </a:solidFill>
                <a:latin typeface="Book Antiqua" panose="02040602050305030304" pitchFamily="18" charset="0"/>
              </a:rPr>
              <a:t>項の解釈）。</a:t>
            </a:r>
            <a:endParaRPr lang="en-US" sz="1800" dirty="0">
              <a:solidFill>
                <a:srgbClr val="000000"/>
              </a:solidFill>
              <a:latin typeface="Book Antiqua" panose="02040602050305030304" pitchFamily="18" charset="0"/>
            </a:endParaRPr>
          </a:p>
          <a:p>
            <a:pPr marL="271463" indent="-271463">
              <a:lnSpc>
                <a:spcPct val="110000"/>
              </a:lnSpc>
            </a:pPr>
            <a:r>
              <a:rPr lang="ja-JP" altLang="en-US" sz="1800" dirty="0">
                <a:solidFill>
                  <a:srgbClr val="000000"/>
                </a:solidFill>
                <a:latin typeface="Book Antiqua" panose="02040602050305030304" pitchFamily="18" charset="0"/>
              </a:rPr>
              <a:t>さらに、</a:t>
            </a:r>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法スケジュール </a:t>
            </a:r>
            <a:r>
              <a:rPr lang="en-US" altLang="ja-JP" sz="1800" dirty="0">
                <a:solidFill>
                  <a:srgbClr val="000000"/>
                </a:solidFill>
                <a:latin typeface="Book Antiqua" panose="02040602050305030304" pitchFamily="18" charset="0"/>
              </a:rPr>
              <a:t>III </a:t>
            </a:r>
            <a:r>
              <a:rPr lang="ja-JP" altLang="en-US" sz="1800" dirty="0">
                <a:solidFill>
                  <a:srgbClr val="000000"/>
                </a:solidFill>
                <a:latin typeface="Book Antiqua" panose="02040602050305030304" pitchFamily="18" charset="0"/>
              </a:rPr>
              <a:t>により、宝くじ、賭け、ギャンブル以外の起訴対象債権は、物品・サービスの提供から明確に除外される。</a:t>
            </a:r>
          </a:p>
          <a:p>
            <a:pPr marL="271463" indent="-271463">
              <a:lnSpc>
                <a:spcPct val="110000"/>
              </a:lnSpc>
            </a:pPr>
            <a:r>
              <a:rPr lang="ja-JP" altLang="en-US" sz="1800" dirty="0">
                <a:solidFill>
                  <a:srgbClr val="000000"/>
                </a:solidFill>
                <a:latin typeface="Book Antiqua" panose="02040602050305030304" pitchFamily="18" charset="0"/>
              </a:rPr>
              <a:t>従って、仮に債務保証が「起訴対象債権」に分類される場合、それは「物品」またはサービスの範囲に含まれない可能性がある。ただし、「起訴対象債権」の定義を考慮すると、債務保証は起訴対象債権に該当しない可能性がある。</a:t>
            </a:r>
          </a:p>
          <a:p>
            <a:pPr marL="271463" indent="-271463">
              <a:lnSpc>
                <a:spcPct val="110000"/>
              </a:lnSpc>
            </a:pPr>
            <a:endParaRPr lang="ja-JP" altLang="en-US" sz="1400" dirty="0">
              <a:solidFill>
                <a:srgbClr val="000000"/>
              </a:solidFill>
              <a:latin typeface="Book Antiqua" panose="02040602050305030304" pitchFamily="18" charset="0"/>
            </a:endParaRPr>
          </a:p>
          <a:p>
            <a:pPr marL="271463" indent="-271463">
              <a:lnSpc>
                <a:spcPct val="110000"/>
              </a:lnSpc>
            </a:pPr>
            <a:endParaRPr lang="en-US" sz="140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8</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366350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43256"/>
            <a:ext cx="10515600" cy="1017361"/>
          </a:xfrm>
        </p:spPr>
        <p:txBody>
          <a:bodyPr>
            <a:normAutofit/>
          </a:bodyPr>
          <a:lstStyle/>
          <a:p>
            <a:r>
              <a:rPr lang="ja-JP" altLang="en-US" sz="3600" b="1" dirty="0">
                <a:latin typeface="Book Antiqua" panose="02040602050305030304" pitchFamily="18" charset="0"/>
              </a:rPr>
              <a:t>債務保証</a:t>
            </a:r>
            <a:r>
              <a:rPr lang="en-US" sz="3600" b="1" dirty="0">
                <a:latin typeface="Book Antiqua" panose="02040602050305030304" pitchFamily="18" charset="0"/>
              </a:rPr>
              <a:t>– </a:t>
            </a:r>
            <a:r>
              <a:rPr lang="en-US" altLang="ja-JP" sz="3600" b="1" dirty="0">
                <a:latin typeface="Book Antiqua" panose="02040602050305030304" pitchFamily="18" charset="0"/>
              </a:rPr>
              <a:t>GST</a:t>
            </a:r>
            <a:r>
              <a:rPr lang="ja-JP" altLang="en-US" sz="3600" b="1" dirty="0">
                <a:latin typeface="Book Antiqua" panose="02040602050305030304" pitchFamily="18" charset="0"/>
              </a:rPr>
              <a:t>の課題（</a:t>
            </a:r>
            <a:r>
              <a:rPr lang="en-US" altLang="ja-JP" sz="3600" b="1" dirty="0">
                <a:latin typeface="Book Antiqua" panose="02040602050305030304" pitchFamily="18" charset="0"/>
              </a:rPr>
              <a:t>3/7</a:t>
            </a:r>
            <a:r>
              <a:rPr lang="ja-JP" altLang="en-US" sz="3600" b="1" dirty="0">
                <a:latin typeface="Book Antiqua" panose="02040602050305030304" pitchFamily="18" charset="0"/>
              </a:rPr>
              <a:t>）</a:t>
            </a:r>
            <a:endParaRPr lang="en-US" sz="3600" b="1" dirty="0">
              <a:latin typeface="Book Antiqua" panose="02040602050305030304" pitchFamily="18" charset="0"/>
            </a:endParaRPr>
          </a:p>
        </p:txBody>
      </p:sp>
      <p:sp>
        <p:nvSpPr>
          <p:cNvPr id="3" name="Content Placeholder 2"/>
          <p:cNvSpPr>
            <a:spLocks noGrp="1"/>
          </p:cNvSpPr>
          <p:nvPr>
            <p:ph idx="1"/>
          </p:nvPr>
        </p:nvSpPr>
        <p:spPr>
          <a:xfrm>
            <a:off x="587829" y="1191796"/>
            <a:ext cx="10926906" cy="4705188"/>
          </a:xfrm>
        </p:spPr>
        <p:txBody>
          <a:bodyPr>
            <a:normAutofit/>
          </a:bodyPr>
          <a:lstStyle/>
          <a:p>
            <a:pPr marL="271463" indent="-271463"/>
            <a:r>
              <a:rPr lang="en-US" altLang="ja-JP" sz="1800" dirty="0">
                <a:solidFill>
                  <a:srgbClr val="000000"/>
                </a:solidFill>
                <a:latin typeface="Book Antiqua" panose="02040602050305030304" pitchFamily="18" charset="0"/>
              </a:rPr>
              <a:t>CGST</a:t>
            </a:r>
            <a:r>
              <a:rPr lang="ja-JP" altLang="en-US" sz="1800" dirty="0">
                <a:solidFill>
                  <a:srgbClr val="000000"/>
                </a:solidFill>
                <a:latin typeface="Book Antiqua" panose="02040602050305030304" pitchFamily="18" charset="0"/>
              </a:rPr>
              <a:t>法第 </a:t>
            </a:r>
            <a:r>
              <a:rPr lang="en-US" altLang="ja-JP" sz="1800" dirty="0">
                <a:solidFill>
                  <a:srgbClr val="000000"/>
                </a:solidFill>
                <a:latin typeface="Book Antiqua" panose="02040602050305030304" pitchFamily="18" charset="0"/>
              </a:rPr>
              <a:t>2 </a:t>
            </a:r>
            <a:r>
              <a:rPr lang="ja-JP" altLang="en-US" sz="1800" dirty="0">
                <a:solidFill>
                  <a:srgbClr val="000000"/>
                </a:solidFill>
                <a:latin typeface="Book Antiqua" panose="02040602050305030304" pitchFamily="18" charset="0"/>
              </a:rPr>
              <a:t>条</a:t>
            </a:r>
            <a:r>
              <a:rPr lang="en-US" altLang="ja-JP" sz="1800" dirty="0">
                <a:solidFill>
                  <a:srgbClr val="000000"/>
                </a:solidFill>
                <a:latin typeface="Book Antiqua" panose="02040602050305030304" pitchFamily="18" charset="0"/>
              </a:rPr>
              <a:t>102</a:t>
            </a:r>
            <a:r>
              <a:rPr lang="ja-JP" altLang="en-US" sz="1800" dirty="0">
                <a:solidFill>
                  <a:srgbClr val="000000"/>
                </a:solidFill>
                <a:latin typeface="Book Antiqua" panose="02040602050305030304" pitchFamily="18" charset="0"/>
              </a:rPr>
              <a:t>項</a:t>
            </a:r>
            <a:r>
              <a:rPr lang="en-US" altLang="ja-JP" sz="1800" dirty="0">
                <a:solidFill>
                  <a:srgbClr val="000000"/>
                </a:solidFill>
                <a:latin typeface="Book Antiqua" panose="02040602050305030304" pitchFamily="18" charset="0"/>
              </a:rPr>
              <a:t> </a:t>
            </a:r>
            <a:r>
              <a:rPr lang="ja-JP" altLang="en-US" sz="1800" dirty="0">
                <a:solidFill>
                  <a:srgbClr val="000000"/>
                </a:solidFill>
                <a:latin typeface="Book Antiqua" panose="02040602050305030304" pitchFamily="18" charset="0"/>
              </a:rPr>
              <a:t>において、サービスは「物品以外のいかなるもの」と定義されている。</a:t>
            </a:r>
          </a:p>
          <a:p>
            <a:pPr marL="0" indent="0">
              <a:lnSpc>
                <a:spcPct val="100000"/>
              </a:lnSpc>
              <a:spcBef>
                <a:spcPts val="0"/>
              </a:spcBef>
              <a:buNone/>
            </a:pPr>
            <a:endParaRPr lang="en-US" sz="1700" dirty="0">
              <a:solidFill>
                <a:srgbClr val="000000"/>
              </a:solidFill>
              <a:latin typeface="Book Antiqua" panose="02040602050305030304" pitchFamily="18" charset="0"/>
            </a:endParaRPr>
          </a:p>
          <a:p>
            <a:pPr marL="271463" indent="-271463">
              <a:lnSpc>
                <a:spcPct val="100000"/>
              </a:lnSpc>
              <a:spcBef>
                <a:spcPts val="0"/>
              </a:spcBef>
            </a:pPr>
            <a:r>
              <a:rPr lang="ja-JP" altLang="en-US" sz="1700" dirty="0">
                <a:solidFill>
                  <a:srgbClr val="000000"/>
                </a:solidFill>
                <a:latin typeface="Book Antiqua" panose="02040602050305030304" pitchFamily="18" charset="0"/>
              </a:rPr>
              <a:t>第 </a:t>
            </a:r>
            <a:r>
              <a:rPr lang="en-US" altLang="ja-JP" sz="1700" dirty="0">
                <a:solidFill>
                  <a:srgbClr val="000000"/>
                </a:solidFill>
                <a:latin typeface="Book Antiqua" panose="02040602050305030304" pitchFamily="18" charset="0"/>
              </a:rPr>
              <a:t>2 </a:t>
            </a:r>
            <a:r>
              <a:rPr lang="ja-JP" altLang="en-US" sz="1700" dirty="0">
                <a:solidFill>
                  <a:srgbClr val="000000"/>
                </a:solidFill>
                <a:latin typeface="Book Antiqua" panose="02040602050305030304" pitchFamily="18" charset="0"/>
              </a:rPr>
              <a:t>条 </a:t>
            </a:r>
            <a:r>
              <a:rPr lang="en-US" altLang="ja-JP" sz="1700" dirty="0">
                <a:solidFill>
                  <a:srgbClr val="000000"/>
                </a:solidFill>
                <a:latin typeface="Book Antiqua" panose="02040602050305030304" pitchFamily="18" charset="0"/>
              </a:rPr>
              <a:t>102</a:t>
            </a:r>
            <a:r>
              <a:rPr lang="ja-JP" altLang="en-US" sz="1700" dirty="0">
                <a:solidFill>
                  <a:srgbClr val="000000"/>
                </a:solidFill>
                <a:latin typeface="Book Antiqua" panose="02040602050305030304" pitchFamily="18" charset="0"/>
              </a:rPr>
              <a:t>項：</a:t>
            </a:r>
            <a:endParaRPr lang="en-US" sz="1700" i="1" dirty="0">
              <a:solidFill>
                <a:srgbClr val="000000"/>
              </a:solidFill>
              <a:latin typeface="Book Antiqua" panose="02040602050305030304" pitchFamily="18" charset="0"/>
            </a:endParaRPr>
          </a:p>
          <a:p>
            <a:pPr marL="533400" indent="0">
              <a:lnSpc>
                <a:spcPct val="100000"/>
              </a:lnSpc>
              <a:spcBef>
                <a:spcPts val="0"/>
              </a:spcBef>
              <a:buNone/>
            </a:pPr>
            <a:endParaRPr lang="en-US" sz="1700" u="none" strike="noStrike" baseline="0" dirty="0">
              <a:solidFill>
                <a:srgbClr val="000000"/>
              </a:solidFill>
              <a:latin typeface="Book Antiqua" panose="02040602050305030304" pitchFamily="18" charset="0"/>
            </a:endParaRPr>
          </a:p>
          <a:p>
            <a:pPr marL="533400" indent="0">
              <a:lnSpc>
                <a:spcPct val="100000"/>
              </a:lnSpc>
              <a:spcBef>
                <a:spcPts val="0"/>
              </a:spcBef>
              <a:buNone/>
            </a:pPr>
            <a:r>
              <a:rPr lang="ja-JP" altLang="en-US" sz="1700" u="none" strike="noStrike" baseline="0" dirty="0">
                <a:solidFill>
                  <a:srgbClr val="000000"/>
                </a:solidFill>
                <a:latin typeface="Book Antiqua" panose="02040602050305030304" pitchFamily="18" charset="0"/>
              </a:rPr>
              <a:t>「サービス」とは、</a:t>
            </a:r>
            <a:r>
              <a:rPr lang="ja-JP" altLang="en-US" sz="1700" dirty="0">
                <a:solidFill>
                  <a:srgbClr val="000000"/>
                </a:solidFill>
                <a:latin typeface="Book Antiqua" panose="02040602050305030304" pitchFamily="18" charset="0"/>
              </a:rPr>
              <a:t>物品、</a:t>
            </a:r>
            <a:r>
              <a:rPr lang="ja-JP" altLang="en-US" sz="1700" u="none" strike="noStrike" baseline="0" dirty="0">
                <a:solidFill>
                  <a:srgbClr val="000000"/>
                </a:solidFill>
                <a:latin typeface="Book Antiqua" panose="02040602050305030304" pitchFamily="18" charset="0"/>
              </a:rPr>
              <a:t>貨幣</a:t>
            </a:r>
            <a:r>
              <a:rPr lang="ja-JP" altLang="en-US" sz="1700" dirty="0">
                <a:solidFill>
                  <a:srgbClr val="000000"/>
                </a:solidFill>
                <a:latin typeface="Book Antiqua" panose="02040602050305030304" pitchFamily="18" charset="0"/>
              </a:rPr>
              <a:t>及び</a:t>
            </a:r>
            <a:r>
              <a:rPr lang="ja-JP" altLang="en-US" sz="1700" u="none" strike="noStrike" baseline="0" dirty="0">
                <a:solidFill>
                  <a:srgbClr val="000000"/>
                </a:solidFill>
                <a:latin typeface="Book Antiqua" panose="02040602050305030304" pitchFamily="18" charset="0"/>
              </a:rPr>
              <a:t>有価証券以外のものを意味するが、貨幣の使用、または現金</a:t>
            </a:r>
            <a:r>
              <a:rPr lang="ja-JP" altLang="en-US" sz="1700" dirty="0">
                <a:solidFill>
                  <a:srgbClr val="000000"/>
                </a:solidFill>
                <a:latin typeface="Book Antiqua" panose="02040602050305030304" pitchFamily="18" charset="0"/>
              </a:rPr>
              <a:t>或いは</a:t>
            </a:r>
            <a:r>
              <a:rPr lang="ja-JP" altLang="en-US" sz="1700" u="none" strike="noStrike" baseline="0" dirty="0">
                <a:solidFill>
                  <a:srgbClr val="000000"/>
                </a:solidFill>
                <a:latin typeface="Book Antiqua" panose="02040602050305030304" pitchFamily="18" charset="0"/>
              </a:rPr>
              <a:t>その他の方法によりある形式、通貨又は証券額面金額から別の形式、通貨または証券額面金額への変換により対価を得て行われる活動を含む。</a:t>
            </a:r>
          </a:p>
          <a:p>
            <a:pPr marL="533400" indent="0">
              <a:lnSpc>
                <a:spcPct val="100000"/>
              </a:lnSpc>
              <a:spcBef>
                <a:spcPts val="0"/>
              </a:spcBef>
              <a:buNone/>
            </a:pPr>
            <a:endParaRPr lang="en-US" sz="1700" dirty="0">
              <a:solidFill>
                <a:srgbClr val="000000"/>
              </a:solidFill>
              <a:latin typeface="Book Antiqua" panose="02040602050305030304" pitchFamily="18" charset="0"/>
            </a:endParaRPr>
          </a:p>
          <a:p>
            <a:pPr marL="533400" indent="0">
              <a:lnSpc>
                <a:spcPct val="100000"/>
              </a:lnSpc>
              <a:spcBef>
                <a:spcPts val="0"/>
              </a:spcBef>
              <a:buNone/>
            </a:pPr>
            <a:r>
              <a:rPr lang="ja-JP" altLang="en-US" sz="1700" u="none" strike="noStrike" baseline="0" dirty="0">
                <a:solidFill>
                  <a:srgbClr val="000000"/>
                </a:solidFill>
                <a:latin typeface="Book Antiqua" panose="02040602050305030304" pitchFamily="18" charset="0"/>
              </a:rPr>
              <a:t>解釈：「サービス」とは、証券取引の促進または手配を含むことを明確にする。</a:t>
            </a:r>
          </a:p>
          <a:p>
            <a:pPr marL="533400" indent="0">
              <a:lnSpc>
                <a:spcPct val="100000"/>
              </a:lnSpc>
              <a:spcBef>
                <a:spcPts val="0"/>
              </a:spcBef>
              <a:buNone/>
            </a:pPr>
            <a:endParaRPr lang="ja-JP" altLang="en-US" sz="1700" u="none" strike="noStrike" baseline="0" dirty="0">
              <a:solidFill>
                <a:srgbClr val="000000"/>
              </a:solidFill>
              <a:latin typeface="Book Antiqua" panose="02040602050305030304" pitchFamily="18" charset="0"/>
            </a:endParaRPr>
          </a:p>
          <a:p>
            <a:pPr marL="271463" indent="-271463">
              <a:lnSpc>
                <a:spcPct val="100000"/>
              </a:lnSpc>
              <a:spcBef>
                <a:spcPts val="0"/>
              </a:spcBef>
            </a:pPr>
            <a:r>
              <a:rPr lang="ja-JP" altLang="en-US" sz="1700" u="none" strike="noStrike" baseline="0" dirty="0">
                <a:solidFill>
                  <a:srgbClr val="000000"/>
                </a:solidFill>
                <a:latin typeface="Book Antiqua" panose="02040602050305030304" pitchFamily="18" charset="0"/>
              </a:rPr>
              <a:t>「</a:t>
            </a:r>
            <a:r>
              <a:rPr lang="en-US" altLang="ja-JP" sz="1700" u="none" strike="noStrike" baseline="0" dirty="0">
                <a:solidFill>
                  <a:srgbClr val="000000"/>
                </a:solidFill>
                <a:latin typeface="Book Antiqua" panose="02040602050305030304" pitchFamily="18" charset="0"/>
              </a:rPr>
              <a:t>anything</a:t>
            </a:r>
            <a:r>
              <a:rPr lang="ja-JP" altLang="en-US" sz="1700" u="none" strike="noStrike" baseline="0" dirty="0">
                <a:solidFill>
                  <a:srgbClr val="000000"/>
                </a:solidFill>
                <a:latin typeface="Book Antiqua" panose="02040602050305030304" pitchFamily="18" charset="0"/>
              </a:rPr>
              <a:t>」という用語は文章の前後関係により理解する必要があるが、法令は文脈上の意味を考慮しながらを解釈する必要があ</a:t>
            </a:r>
            <a:r>
              <a:rPr lang="ja-JP" altLang="en-US" sz="1700" dirty="0">
                <a:solidFill>
                  <a:srgbClr val="000000"/>
                </a:solidFill>
                <a:latin typeface="Book Antiqua" panose="02040602050305030304" pitchFamily="18" charset="0"/>
              </a:rPr>
              <a:t>る（</a:t>
            </a:r>
            <a:r>
              <a:rPr lang="en-US" sz="1700" b="1" dirty="0">
                <a:solidFill>
                  <a:srgbClr val="000000"/>
                </a:solidFill>
                <a:latin typeface="Book Antiqua" panose="02040602050305030304" pitchFamily="18" charset="0"/>
              </a:rPr>
              <a:t>Government of NCT of Delhi v. Union Of India [2018 (7) TMI 1426 – SC]</a:t>
            </a:r>
            <a:r>
              <a:rPr lang="ja-JP" altLang="en-US" sz="1700" i="1" u="none" strike="noStrike" baseline="0" dirty="0">
                <a:solidFill>
                  <a:srgbClr val="000000"/>
                </a:solidFill>
                <a:latin typeface="Book Antiqua" panose="02040602050305030304" pitchFamily="18" charset="0"/>
              </a:rPr>
              <a:t> </a:t>
            </a:r>
            <a:r>
              <a:rPr lang="ja-JP" altLang="en-US" sz="1700" u="none" strike="noStrike" baseline="0" dirty="0">
                <a:solidFill>
                  <a:srgbClr val="000000"/>
                </a:solidFill>
                <a:latin typeface="Book Antiqua" panose="02040602050305030304" pitchFamily="18" charset="0"/>
              </a:rPr>
              <a:t>）。</a:t>
            </a:r>
            <a:endParaRPr lang="en-US" sz="1700" u="none" strike="noStrike" baseline="0"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dirty="0">
              <a:solidFill>
                <a:srgbClr val="000000"/>
              </a:solidFill>
              <a:latin typeface="Book Antiqua" panose="02040602050305030304" pitchFamily="18" charset="0"/>
            </a:endParaRPr>
          </a:p>
          <a:p>
            <a:pPr marL="271463" indent="-271463">
              <a:lnSpc>
                <a:spcPct val="100000"/>
              </a:lnSpc>
              <a:spcBef>
                <a:spcPts val="0"/>
              </a:spcBef>
            </a:pPr>
            <a:endParaRPr lang="en-US" sz="1700" b="1" u="none" strike="noStrike" baseline="0" dirty="0">
              <a:solidFill>
                <a:srgbClr val="000000"/>
              </a:solidFill>
              <a:latin typeface="Book Antiqua" panose="02040602050305030304" pitchFamily="18" charset="0"/>
            </a:endParaRPr>
          </a:p>
        </p:txBody>
      </p:sp>
      <p:sp>
        <p:nvSpPr>
          <p:cNvPr id="19" name="Rectangle 18">
            <a:extLst>
              <a:ext uri="{FF2B5EF4-FFF2-40B4-BE49-F238E27FC236}">
                <a16:creationId xmlns:a16="http://schemas.microsoft.com/office/drawing/2014/main" id="{BE29C8C1-D84B-9111-E3C7-F7C585B30B1C}"/>
              </a:ext>
            </a:extLst>
          </p:cNvPr>
          <p:cNvSpPr/>
          <p:nvPr/>
        </p:nvSpPr>
        <p:spPr>
          <a:xfrm>
            <a:off x="7532914" y="288163"/>
            <a:ext cx="4659086"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2">
            <a:extLst>
              <a:ext uri="{FF2B5EF4-FFF2-40B4-BE49-F238E27FC236}">
                <a16:creationId xmlns:a16="http://schemas.microsoft.com/office/drawing/2014/main" id="{926BC57B-9F8E-7076-52B8-B410910A0E22}"/>
              </a:ext>
            </a:extLst>
          </p:cNvPr>
          <p:cNvSpPr txBox="1">
            <a:spLocks noChangeArrowheads="1"/>
          </p:cNvSpPr>
          <p:nvPr/>
        </p:nvSpPr>
        <p:spPr bwMode="auto">
          <a:xfrm>
            <a:off x="11587906" y="6460510"/>
            <a:ext cx="269403" cy="314012"/>
          </a:xfrm>
          <a:prstGeom prst="rect">
            <a:avLst/>
          </a:prstGeom>
          <a:noFill/>
          <a:ln w="9525">
            <a:no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450"/>
              </a:spcBef>
              <a:buSzPct val="100000"/>
              <a:buFont typeface="Arial" panose="020B0604020202020204" pitchFamily="34" charset="0"/>
              <a:buNone/>
              <a:defRPr/>
            </a:pPr>
            <a:fld id="{8F72140F-1641-44BF-BCF4-25FA1EC3A613}" type="slidenum">
              <a:rPr lang="en-US" altLang="en-US" sz="1400" smtClean="0">
                <a:latin typeface="Book Antiqua" panose="02040602050305030304" pitchFamily="18" charset="0"/>
              </a:rPr>
              <a:pPr algn="ctr">
                <a:spcBef>
                  <a:spcPts val="450"/>
                </a:spcBef>
                <a:buSzPct val="100000"/>
                <a:buFont typeface="Arial" panose="020B0604020202020204" pitchFamily="34" charset="0"/>
                <a:buNone/>
                <a:defRPr/>
              </a:pPr>
              <a:t>9</a:t>
            </a:fld>
            <a:endParaRPr lang="en-US" altLang="en-US" sz="1400" dirty="0">
              <a:latin typeface="Book Antiqua" panose="02040602050305030304" pitchFamily="18" charset="0"/>
            </a:endParaRPr>
          </a:p>
        </p:txBody>
      </p:sp>
    </p:spTree>
    <p:extLst>
      <p:ext uri="{BB962C8B-B14F-4D97-AF65-F5344CB8AC3E}">
        <p14:creationId xmlns:p14="http://schemas.microsoft.com/office/powerpoint/2010/main" val="247581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700" dirty="0" smtClean="0">
            <a:latin typeface="Book Antiqua" panose="0204060205030503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9289</TotalTime>
  <Words>17864</Words>
  <Application>Microsoft Office PowerPoint</Application>
  <PresentationFormat>Widescreen</PresentationFormat>
  <Paragraphs>1022</Paragraphs>
  <Slides>77</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7" baseType="lpstr">
      <vt:lpstr>MS PGothic</vt:lpstr>
      <vt:lpstr>Arial</vt:lpstr>
      <vt:lpstr>Arial Black</vt:lpstr>
      <vt:lpstr>Book Antiqua</vt:lpstr>
      <vt:lpstr>Calibri</vt:lpstr>
      <vt:lpstr>Calibri Light</vt:lpstr>
      <vt:lpstr>Verdana</vt:lpstr>
      <vt:lpstr>Verdana Pro</vt:lpstr>
      <vt:lpstr>Office Theme</vt:lpstr>
      <vt:lpstr>Bitmap Image</vt:lpstr>
      <vt:lpstr>PowerPoint Presentation</vt:lpstr>
      <vt:lpstr>PowerPoint Presentation</vt:lpstr>
      <vt:lpstr>PowerPoint Presentation</vt:lpstr>
      <vt:lpstr>債務保証– 論点整理</vt:lpstr>
      <vt:lpstr>債務保証　- 背景</vt:lpstr>
      <vt:lpstr>債務保証– 物品・サービス税（GST）の課題</vt:lpstr>
      <vt:lpstr>債務保証– GSTの課題 （1/7）</vt:lpstr>
      <vt:lpstr>債務保証– GSTの課題（2/7）</vt:lpstr>
      <vt:lpstr>債務保証– GSTの課題（3/7）</vt:lpstr>
      <vt:lpstr>債務保証– GSTの課題（4/7）</vt:lpstr>
      <vt:lpstr>債務保証– GSTの課題（5/7）</vt:lpstr>
      <vt:lpstr>債務保証– GSTの課題（6/7）</vt:lpstr>
      <vt:lpstr>Corporate Guarantee – GST issues （7/7）</vt:lpstr>
      <vt:lpstr>債務保証　– 所得税の課題（1/5）</vt:lpstr>
      <vt:lpstr>債務保証　– 所得税の課題（2/5）</vt:lpstr>
      <vt:lpstr>債務保証　– 所得税の課題（3/5）</vt:lpstr>
      <vt:lpstr>債務保証　– 所得税の課題（4/5）</vt:lpstr>
      <vt:lpstr>債務保証　– 所得税の課題（5/5）</vt:lpstr>
      <vt:lpstr>債務保証 – 移転価格税制における課題（1/6）</vt:lpstr>
      <vt:lpstr>債務保証 – 移転価格の課題（2/6）</vt:lpstr>
      <vt:lpstr>債務保証 – 移転価格の課題（3/6）</vt:lpstr>
      <vt:lpstr>債務保証 – 移転価格の課題（4/6）</vt:lpstr>
      <vt:lpstr>債務保証 – 移転価格の課題（5/6）</vt:lpstr>
      <vt:lpstr>債務保証 – 移転価格の課題（6/6）</vt:lpstr>
      <vt:lpstr>PowerPoint Presentation</vt:lpstr>
      <vt:lpstr>今後の対応</vt:lpstr>
      <vt:lpstr>PowerPoint Presentation</vt:lpstr>
      <vt:lpstr>仲裁手続きによる補償金 –背景（1/2）</vt:lpstr>
      <vt:lpstr>仲裁手続きによる補償金 –背景（2/2）</vt:lpstr>
      <vt:lpstr>仲裁手続きによる補償金– 所得税の課題（1/8）</vt:lpstr>
      <vt:lpstr>仲裁手続きによる補償金– 所得税の課題（2/8）</vt:lpstr>
      <vt:lpstr>仲裁手続きによる補償金– 所得税の課題（3/8）</vt:lpstr>
      <vt:lpstr>仲裁手続きによる補償金– 所得税の課題（4/8）</vt:lpstr>
      <vt:lpstr>仲裁手続きによる補償金– 所得税の課題（5/8）</vt:lpstr>
      <vt:lpstr>仲裁手続きによる補償金– 所得税の課題（6/8）</vt:lpstr>
      <vt:lpstr>仲裁手続きによる補償金– 所得税の課題（7/8）</vt:lpstr>
      <vt:lpstr>仲裁手続きによる補償金– 所得税の課題（8/8）</vt:lpstr>
      <vt:lpstr>Questions and answers</vt:lpstr>
      <vt:lpstr>Thank you</vt:lpstr>
      <vt:lpstr>PowerPoint Presentation</vt:lpstr>
      <vt:lpstr>PowerPoint Presentation</vt:lpstr>
      <vt:lpstr>PowerPoint Presentation</vt:lpstr>
      <vt:lpstr>Corporate Guarantee– Compilation of key points</vt:lpstr>
      <vt:lpstr>Corporate Guarantee - Background</vt:lpstr>
      <vt:lpstr>Corporate Guarantee – GST issues</vt:lpstr>
      <vt:lpstr>Corporate Guarantee – GST issues (1/7)</vt:lpstr>
      <vt:lpstr>Corporate Guarantee – GST issues (2/7)</vt:lpstr>
      <vt:lpstr>Corporate Guarantee – GST issues (3/7)</vt:lpstr>
      <vt:lpstr>Corporate Guarantee – GST issues (4/7)</vt:lpstr>
      <vt:lpstr>Corporate Guarantee – GST issues (5/7)</vt:lpstr>
      <vt:lpstr>Corporate Guarantee – GST issues (6/7)</vt:lpstr>
      <vt:lpstr>Corporate Guarantee – GST issues (7/7)</vt:lpstr>
      <vt:lpstr>Corporate Guarantee – Income-tax issues (1/5)</vt:lpstr>
      <vt:lpstr>Corporate Guarantee – Income-tax issues (2/5)</vt:lpstr>
      <vt:lpstr>Corporate Guarantee – Income-tax issues (3/5)</vt:lpstr>
      <vt:lpstr>Corporate Guarantee – Income-tax issues (4/5)</vt:lpstr>
      <vt:lpstr>Corporate Guarantee – Income-tax issues (5/5)</vt:lpstr>
      <vt:lpstr>Corporate Guarantee – Transfer Pricing issues (1/6)</vt:lpstr>
      <vt:lpstr>Corporate Guarantee – Transfer Pricing issues (2/6)</vt:lpstr>
      <vt:lpstr>Corporate Guarantee – Transfer Pricing issues (3/6)</vt:lpstr>
      <vt:lpstr>Corporate Guarantee – Transfer Pricing issues (4/6)</vt:lpstr>
      <vt:lpstr>Corporate Guarantee – Transfer Pricing issues (5/6)</vt:lpstr>
      <vt:lpstr>Corporate Guarantee – Transfer Pricing issues (6/6)</vt:lpstr>
      <vt:lpstr>PowerPoint Presentation</vt:lpstr>
      <vt:lpstr>Way Forward</vt:lpstr>
      <vt:lpstr>PowerPoint Presentation</vt:lpstr>
      <vt:lpstr>Arbitration award - Background (1/2)</vt:lpstr>
      <vt:lpstr>Arbitration award - Background (2/2)</vt:lpstr>
      <vt:lpstr>Arbitration award – Income-tax issues (1/8)</vt:lpstr>
      <vt:lpstr>Arbitration award – Income-tax issues (2/8)</vt:lpstr>
      <vt:lpstr>Arbitration award – Income-tax issues (3/8)</vt:lpstr>
      <vt:lpstr>Arbitration award – Income-tax issues (4/8)</vt:lpstr>
      <vt:lpstr>Arbitration award – Income-tax issues (5/8)</vt:lpstr>
      <vt:lpstr>Arbitration award – Income-tax issues (6/8)</vt:lpstr>
      <vt:lpstr>Arbitration award – Income-tax issues (7/8)</vt:lpstr>
      <vt:lpstr>Arbitration award – Income-tax issues (8/8)</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Guarantee</dc:title>
  <dc:creator>ECS</dc:creator>
  <cp:lastModifiedBy>Tarannum Khan</cp:lastModifiedBy>
  <cp:revision>125</cp:revision>
  <cp:lastPrinted>2022-12-12T02:08:40Z</cp:lastPrinted>
  <dcterms:created xsi:type="dcterms:W3CDTF">2022-12-02T10:07:05Z</dcterms:created>
  <dcterms:modified xsi:type="dcterms:W3CDTF">2022-12-13T14:11:00Z</dcterms:modified>
</cp:coreProperties>
</file>